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3"/>
  </p:notesMasterIdLst>
  <p:sldIdLst>
    <p:sldId id="310" r:id="rId2"/>
    <p:sldId id="301" r:id="rId3"/>
    <p:sldId id="303" r:id="rId4"/>
    <p:sldId id="300" r:id="rId5"/>
    <p:sldId id="286" r:id="rId6"/>
    <p:sldId id="282" r:id="rId7"/>
    <p:sldId id="309" r:id="rId8"/>
    <p:sldId id="275" r:id="rId9"/>
    <p:sldId id="293" r:id="rId10"/>
    <p:sldId id="311" r:id="rId11"/>
    <p:sldId id="294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66FF66"/>
    <a:srgbClr val="FF00FF"/>
    <a:srgbClr val="CC0000"/>
    <a:srgbClr val="CC3300"/>
    <a:srgbClr val="CCECFF"/>
    <a:srgbClr val="CCCCFF"/>
    <a:srgbClr val="6699FF"/>
    <a:srgbClr val="33CCFF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5159" autoAdjust="0"/>
  </p:normalViewPr>
  <p:slideViewPr>
    <p:cSldViewPr>
      <p:cViewPr>
        <p:scale>
          <a:sx n="90" d="100"/>
          <a:sy n="90" d="100"/>
        </p:scale>
        <p:origin x="-13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26DC6A-AF42-4A3D-B2CF-7C724A2F34A1}" type="datetimeFigureOut">
              <a:rPr lang="ru-RU"/>
              <a:pPr>
                <a:defRPr/>
              </a:pPr>
              <a:t>25.01.2019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3354C0-2D54-4E6F-8EA1-069A1F760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5195E-F862-4D0A-8BC0-BC0CDC44DC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1D4BE-67FF-4D4D-8D6D-AAFD903D74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BBF9-ABFC-4AE3-8247-8B0230EFAD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45146-2A7E-4E8C-BF29-E56FE0649E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EC1C5-8B19-4D26-8B87-84519F0745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4B64A2-5809-478A-A8ED-0CEBDD88FA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2A229-0D02-4E40-B15A-40E29FB553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7C25E-6384-4596-BD26-EC5EC95A07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9A52A-3B8B-43A6-B1F0-DC9FC997B7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2AEFA-D532-4EDC-B2BA-1898188013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8FF1308A-3B80-4A35-92E1-5A782483DC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B341531-D991-49BE-A413-370D096A87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/>
              <a:t>БЮДЖЕТ ДЛЯ ГРАЖДАН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Итоги исполнения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кожуунного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бюджета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Барун-Хемчикский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кожуун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Республики Тыва за 2017 год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396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124745"/>
          <a:ext cx="8280920" cy="5069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/>
                <a:gridCol w="1944216"/>
              </a:tblGrid>
              <a:tr h="58218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целевая программа «Развитие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дорожно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– транспортной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системы»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8383,2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218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целевая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программа «Развитие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земельно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имущественных отношений»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267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Уличное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освещение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218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целевая программа «Поддержка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малого и среднего предпринимательства»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167,8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218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эффективности и надежности функционирования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жилищно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– коммунального хозяйства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2690,1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68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культуры и спорта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304,7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074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средств массовой информации,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книгоиздания и полиграфии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358,8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074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поддержка граждан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199,2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28604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/>
              <a:t>Исполнение субсидии на коммунальные услуги бюджетных учреждений за 2017 год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42911" y="785794"/>
          <a:ext cx="7429552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463"/>
                <a:gridCol w="1741313"/>
                <a:gridCol w="1857388"/>
                <a:gridCol w="1857388"/>
              </a:tblGrid>
              <a:tr h="56287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Разделы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Утвержденный бюджет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Исполнение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Процент</a:t>
                      </a:r>
                      <a:r>
                        <a:rPr lang="ru-RU" dirty="0" smtClean="0"/>
                        <a:t>  </a:t>
                      </a:r>
                      <a:r>
                        <a:rPr lang="ru-RU" sz="1400" dirty="0" smtClean="0"/>
                        <a:t>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56287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Общегосударственные</a:t>
                      </a:r>
                      <a:r>
                        <a:rPr lang="ru-RU" sz="1600" baseline="0" dirty="0" smtClean="0"/>
                        <a:t> вопросы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362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Из них,  электроэнергия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105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Приобретение угля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362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Транспортные услуги</a:t>
                      </a:r>
                      <a:r>
                        <a:rPr lang="ru-RU" sz="1400" baseline="0" dirty="0" smtClean="0"/>
                        <a:t> за доставку угля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587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Образование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15462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15462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362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Из них, электроэнергия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3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Приобретение угля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12440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12440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362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Транспортные услуги</a:t>
                      </a:r>
                      <a:r>
                        <a:rPr lang="ru-RU" sz="1400" baseline="0" dirty="0" smtClean="0"/>
                        <a:t> за доставку угля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2279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2279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587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Культура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105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Из них, электроэнергия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44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Приобретение угля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3067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3067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4437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Транспортные услуги</a:t>
                      </a:r>
                      <a:r>
                        <a:rPr lang="ru-RU" sz="1200" baseline="0" dirty="0" smtClean="0"/>
                        <a:t> за доставку угля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260" y="620688"/>
            <a:ext cx="8435280" cy="1152128"/>
          </a:xfrm>
        </p:spPr>
        <p:txBody>
          <a:bodyPr>
            <a:normAutofit fontScale="90000"/>
          </a:bodyPr>
          <a:lstStyle/>
          <a:p>
            <a:r>
              <a:rPr lang="ru-RU" sz="2900" dirty="0" smtClean="0"/>
              <a:t>          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Барун-Хемчикского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кожууна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3219"/>
            <a:ext cx="9144000" cy="57039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    	Бюджет кожууна должен быть простым и понятным для жителей кожууна. </a:t>
            </a:r>
          </a:p>
          <a:p>
            <a:pPr algn="just">
              <a:buNone/>
            </a:pPr>
            <a:r>
              <a:rPr lang="ru-RU" sz="2400" dirty="0" smtClean="0"/>
              <a:t>            Данная информация подготовлена с целью реализации принципов прозрачности, открытости бюджета и обеспечение полного и доступного информирования граждан. Изложенные в текстовом и графическом виде данные позволяют Вам составить представление об источниках формирования доходов </a:t>
            </a:r>
            <a:r>
              <a:rPr lang="ru-RU" sz="2400" dirty="0" err="1" smtClean="0"/>
              <a:t>кожуунного</a:t>
            </a:r>
            <a:r>
              <a:rPr lang="ru-RU" sz="2400" dirty="0" smtClean="0"/>
              <a:t> бюджета, направлениях расходования бюджетных средств в 2017 году.</a:t>
            </a:r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1800" dirty="0" smtClean="0"/>
              <a:t>С уважением, </a:t>
            </a:r>
          </a:p>
          <a:p>
            <a:pPr algn="just">
              <a:buNone/>
            </a:pPr>
            <a:r>
              <a:rPr lang="ru-RU" sz="1800" dirty="0" smtClean="0"/>
              <a:t>Председатель администрации Барун-Хемчикского кожууна - А.О</a:t>
            </a:r>
            <a:r>
              <a:rPr lang="ru-RU" sz="1800" dirty="0"/>
              <a:t>. Сарыглар </a:t>
            </a:r>
          </a:p>
          <a:p>
            <a:pPr algn="just">
              <a:buNone/>
            </a:pPr>
            <a:r>
              <a:rPr lang="ru-RU" sz="1700" dirty="0" smtClean="0"/>
              <a:t>					</a:t>
            </a:r>
            <a:endParaRPr lang="ru-RU" sz="1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5580112" y="1052736"/>
            <a:ext cx="2304256" cy="43204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755576" y="4437112"/>
            <a:ext cx="4176464" cy="1224136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755576" y="3212976"/>
            <a:ext cx="4104456" cy="1152128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755576" y="1916832"/>
            <a:ext cx="4104456" cy="1224136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755576" y="620688"/>
            <a:ext cx="4104456" cy="1224136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60548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Бюджет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Консолидированный бюджет – свод бюджетов бюджетной системы на соответствующей территории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Доходы бюджета – поступающие в бюджет денежные средства, за исключением средств, являющихся источниками финансирования дефицита бюджета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Налоговые доходы – </a:t>
            </a:r>
            <a:r>
              <a:rPr lang="ru-RU" sz="1700" dirty="0" err="1" smtClean="0">
                <a:solidFill>
                  <a:schemeClr val="bg2">
                    <a:lumMod val="10000"/>
                  </a:schemeClr>
                </a:solidFill>
              </a:rPr>
              <a:t>доходы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 от предусмотренных законодательством РФ о налогах и сборах федеральных налогов и сборов, в том числе от налогов, предусмотренных специальными налоговыми режимами, региональных и местных налогов, а также пеней и штрафов по ним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Неналоговые доходы – платежи, которые классифицируются по характеру их поступления в бюджет и включают в себя возмездные операции от прямого предоставления государством разных видов услуг, а также некоторые безвозмездные платежи в виде штрафов или иных санкций за нарушение законодательства 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Безвозмездные поступления – поступающие в бюджет денежные средства на безвозвратной и безвозмездной основе в виде дотаций, субсидий и субвенций из других бюджетов бюджетной системы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Дотации – межбюджетные трансферты, предоставляемые на безвозвратной и безвозмездной основе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Субсидии – предоставляются на основе долевого финансирования расходов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Субвенции - предоставляются на финансирование «переданных» другим публично-правовым образованиям полномочий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Расходы бюджета – выплачиваемые из бюджета денежные средства, за исключением средств, являющихся источниками финансирования дефицита бюджета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Дефицит бюджета – превышение расходов над его доходами</a:t>
            </a:r>
          </a:p>
          <a:p>
            <a:r>
              <a:rPr lang="ru-RU" sz="1700" dirty="0" err="1" smtClean="0">
                <a:solidFill>
                  <a:schemeClr val="bg2">
                    <a:lumMod val="10000"/>
                  </a:schemeClr>
                </a:solidFill>
              </a:rPr>
              <a:t>Профицит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 бюджета – превышение доходов над его расходами</a:t>
            </a:r>
          </a:p>
          <a:p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Бюджетные ассигнования – предельные объемы денежных средств, предусмотренных в </a:t>
            </a:r>
            <a:r>
              <a:rPr lang="ru-RU" sz="1700" dirty="0" err="1" smtClean="0">
                <a:solidFill>
                  <a:schemeClr val="bg2">
                    <a:lumMod val="10000"/>
                  </a:schemeClr>
                </a:solidFill>
              </a:rPr>
              <a:t>соответсвующем</a:t>
            </a:r>
            <a:r>
              <a:rPr lang="ru-RU" sz="1700" dirty="0" smtClean="0">
                <a:solidFill>
                  <a:schemeClr val="bg2">
                    <a:lumMod val="10000"/>
                  </a:schemeClr>
                </a:solidFill>
              </a:rPr>
              <a:t> финансовом году для исполнения бюджетных обязательств			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28803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Основные термины и понятия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785794"/>
            <a:ext cx="8472518" cy="6072206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ПАРАМЕТРЫ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КОЖУУННОГО БЮДЖЕТА за 2017 год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(тыс.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рубл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88640"/>
            <a:ext cx="831630" cy="64807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0" y="1428562"/>
          <a:ext cx="8429688" cy="5180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907684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показателя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Утвержденный 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Исполнено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 исполнения</a:t>
                      </a:r>
                      <a:endParaRPr lang="ru-RU" dirty="0"/>
                    </a:p>
                  </a:txBody>
                  <a:tcPr/>
                </a:tc>
              </a:tr>
              <a:tr h="914227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Налоговые и неналоговые</a:t>
                      </a:r>
                      <a:r>
                        <a:rPr lang="ru-RU" baseline="0" dirty="0" smtClean="0"/>
                        <a:t> 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38048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38048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9990">
                <a:tc>
                  <a:txBody>
                    <a:bodyPr/>
                    <a:lstStyle/>
                    <a:p>
                      <a:r>
                        <a:rPr lang="ru-RU" dirty="0" smtClean="0"/>
                        <a:t>Безвозмездные поступления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latin typeface="Times New Roman"/>
                        </a:rPr>
                        <a:t>540305,3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latin typeface="Times New Roman"/>
                        </a:rPr>
                        <a:t>534213,5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35380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Доходы,</a:t>
                      </a:r>
                      <a:r>
                        <a:rPr lang="ru-RU" baseline="0" dirty="0" smtClean="0"/>
                        <a:t>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578353,3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572261,5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538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Расходы,</a:t>
                      </a:r>
                      <a:r>
                        <a:rPr lang="ru-RU" baseline="0" dirty="0" smtClean="0"/>
                        <a:t> всего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578 491,6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571 468,8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98,8</a:t>
                      </a:r>
                    </a:p>
                  </a:txBody>
                  <a:tcPr marL="9525" marR="9525" marT="9525" marB="0" anchor="ctr"/>
                </a:tc>
              </a:tr>
              <a:tr h="907684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 (-), </a:t>
                      </a:r>
                      <a:r>
                        <a:rPr lang="ru-RU" dirty="0" err="1" smtClean="0"/>
                        <a:t>профицит</a:t>
                      </a:r>
                      <a:r>
                        <a:rPr lang="ru-RU" dirty="0" smtClean="0"/>
                        <a:t> 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-138,3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+792,7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la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>
          <a:xfrm>
            <a:off x="251520" y="-22845"/>
            <a:ext cx="8712967" cy="7651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ФИНАНСОВОЕ УПРАВЛЕНИЕ БАРУН-ХЕМЧИКСКОГО КОЖУУНА</a:t>
            </a:r>
            <a:endParaRPr lang="ru-RU" sz="1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7300" name="Group 132"/>
          <p:cNvGraphicFramePr>
            <a:graphicFrameLocks noGrp="1"/>
          </p:cNvGraphicFramePr>
          <p:nvPr>
            <p:ph idx="1"/>
          </p:nvPr>
        </p:nvGraphicFramePr>
        <p:xfrm>
          <a:off x="251520" y="1585712"/>
          <a:ext cx="7582269" cy="4436818"/>
        </p:xfrm>
        <a:graphic>
          <a:graphicData uri="http://schemas.openxmlformats.org/drawingml/2006/table">
            <a:tbl>
              <a:tblPr/>
              <a:tblGrid>
                <a:gridCol w="410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445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98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14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75773"/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969" marR="89969" marT="46789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</a:t>
                      </a:r>
                    </a:p>
                  </a:txBody>
                  <a:tcPr marL="89969" marR="89969" marT="4678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</a:p>
                  </a:txBody>
                  <a:tcPr marL="89969" marR="89969" marT="4678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</a:p>
                  </a:txBody>
                  <a:tcPr marL="89969" marR="89969" marT="4678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доходы, всего: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38048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38048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97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в том числе: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25596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25597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2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2917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2917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4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1943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организаций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1517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75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Госпошлина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за пользование природными ресурсами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997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6269" name="Text Box 2"/>
          <p:cNvSpPr txBox="1">
            <a:spLocks noChangeArrowheads="1"/>
          </p:cNvSpPr>
          <p:nvPr/>
        </p:nvSpPr>
        <p:spPr bwMode="auto">
          <a:xfrm>
            <a:off x="468313" y="981075"/>
            <a:ext cx="8064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доходной части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кожуунного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2017 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70" name="Text Box 89"/>
          <p:cNvSpPr txBox="1">
            <a:spLocks noChangeArrowheads="1"/>
          </p:cNvSpPr>
          <p:nvPr/>
        </p:nvSpPr>
        <p:spPr bwMode="auto">
          <a:xfrm>
            <a:off x="7920038" y="1268760"/>
            <a:ext cx="12239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/>
              <a:t>тыс.руб.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6632"/>
            <a:ext cx="903638" cy="1008112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Структура безвозмездных поступлений </a:t>
            </a:r>
            <a:r>
              <a:rPr lang="ru-RU" sz="2400" b="1" dirty="0" err="1" smtClean="0"/>
              <a:t>кожуунного</a:t>
            </a:r>
            <a:r>
              <a:rPr lang="ru-RU" sz="2400" b="1" dirty="0" smtClean="0"/>
              <a:t> бюджета за 2017 год</a:t>
            </a:r>
            <a:endParaRPr lang="ru-RU" sz="24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42908" y="2071678"/>
          <a:ext cx="7643868" cy="4543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967"/>
                <a:gridCol w="1910967"/>
                <a:gridCol w="1910967"/>
                <a:gridCol w="1910967"/>
              </a:tblGrid>
              <a:tr h="678661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дохода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Утвержденный 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</a:t>
                      </a:r>
                      <a:r>
                        <a:rPr lang="ru-RU" baseline="0" dirty="0" smtClean="0"/>
                        <a:t>  исполнения</a:t>
                      </a:r>
                      <a:endParaRPr lang="ru-RU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ru-RU" dirty="0" smtClean="0"/>
                        <a:t>Безвозмездные поступления,</a:t>
                      </a:r>
                      <a:r>
                        <a:rPr lang="ru-RU" baseline="0" dirty="0" smtClean="0"/>
                        <a:t>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540305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534213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ru-RU" dirty="0" smtClean="0"/>
                        <a:t>Из них, дотация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136201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136201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30098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29752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372521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366775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межбюджетные трансферты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1485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1485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20688"/>
            <a:ext cx="8258204" cy="87948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4400" b="1" dirty="0" smtClean="0"/>
              <a:t>Распределение бюджетных ассигнований по разделам классификации расходов </a:t>
            </a:r>
            <a:r>
              <a:rPr lang="ru-RU" sz="4400" b="1" dirty="0" err="1" smtClean="0"/>
              <a:t>кожуунного</a:t>
            </a:r>
            <a:r>
              <a:rPr lang="ru-RU" sz="4400" b="1" dirty="0" smtClean="0"/>
              <a:t> бюджета за 2017 год</a:t>
            </a:r>
          </a:p>
          <a:p>
            <a:pPr algn="ctr">
              <a:buNone/>
            </a:pPr>
            <a:endParaRPr lang="ru-RU" sz="3600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285863"/>
          <a:ext cx="8286810" cy="6170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2671782"/>
                <a:gridCol w="1657362"/>
                <a:gridCol w="1657362"/>
                <a:gridCol w="1657362"/>
              </a:tblGrid>
              <a:tr h="57150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Раздел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 раздела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Утвержденный бюджет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Исполнение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Процент исполнения</a:t>
                      </a:r>
                      <a:endParaRPr lang="ru-RU" sz="1200" dirty="0"/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29446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29409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правоохранительная деятельность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1274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1274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13938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13596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3151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3151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381041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374486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53451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53451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77348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77260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муниципального долга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17579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17578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087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63"/>
            <a:ext cx="8186766" cy="428611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6400" dirty="0" smtClean="0"/>
              <a:t>По майским указам Президента России достижение индикативных показателей за 2017 год по оплате труда отдельных категорий достигнуто</a:t>
            </a:r>
            <a:r>
              <a:rPr lang="ru-RU" sz="6400" b="1" dirty="0" smtClean="0"/>
              <a:t>   </a:t>
            </a:r>
            <a:r>
              <a:rPr lang="ru-RU" sz="8000" b="1" dirty="0" smtClean="0"/>
              <a:t>                            </a:t>
            </a:r>
            <a:endParaRPr lang="ru-RU" b="1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400" dirty="0" smtClean="0"/>
              <a:t>          </a:t>
            </a:r>
          </a:p>
          <a:p>
            <a:pPr algn="just">
              <a:lnSpc>
                <a:spcPct val="80000"/>
              </a:lnSpc>
            </a:pPr>
            <a:endParaRPr lang="ru-RU" sz="2400" dirty="0" smtClean="0"/>
          </a:p>
          <a:p>
            <a:pPr algn="just">
              <a:lnSpc>
                <a:spcPct val="80000"/>
              </a:lnSpc>
            </a:pPr>
            <a:endParaRPr lang="ru-RU" sz="2400" dirty="0" smtClean="0"/>
          </a:p>
          <a:p>
            <a:pPr algn="just">
              <a:lnSpc>
                <a:spcPct val="80000"/>
              </a:lnSpc>
            </a:pPr>
            <a:endParaRPr lang="ru-RU" sz="2400" dirty="0" smtClean="0"/>
          </a:p>
          <a:p>
            <a:pPr algn="just">
              <a:lnSpc>
                <a:spcPct val="80000"/>
              </a:lnSpc>
              <a:buFontTx/>
              <a:buNone/>
            </a:pPr>
            <a:endParaRPr lang="ru-RU" sz="2400" dirty="0" smtClean="0"/>
          </a:p>
        </p:txBody>
      </p:sp>
      <p:pic>
        <p:nvPicPr>
          <p:cNvPr id="22531" name="Picture 2" descr="fla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1714487"/>
          <a:ext cx="7746654" cy="3203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2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64"/>
                <a:gridCol w="15708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82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29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Категории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6908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Педперсонал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ДДУ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24713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24691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56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Педперсонал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 школам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27050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27496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08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Педперсонал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 внешкольным учреждениям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27403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26547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56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Работники культуры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24345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25091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Исполнение муниципальных программ</a:t>
            </a:r>
            <a:br>
              <a:rPr lang="ru-RU" sz="2800" b="1" dirty="0" smtClean="0"/>
            </a:br>
            <a:r>
              <a:rPr lang="ru-RU" sz="2800" b="1" dirty="0" smtClean="0"/>
              <a:t> на 2017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64704" y="901567"/>
          <a:ext cx="8579296" cy="572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76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1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317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Наименование Программы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Сумма, тыс. руб.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1. МЦП «Устойчивое развитие сельских территорий»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689,2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Из них: искусственное  осеменение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Купка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скота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Уничтожение конопли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Регулирование численности волков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и бесхозных собак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Весенне-полевые работы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216,5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Развитие АПК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2. МЦП «Развитие образования»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367417,8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1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3. МЦП «Развитие культуры»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63595,2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793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5. МЦП «Устойчивое развитие сельских территорий» Подпрограмма «Обеспечение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жильем молодых семей до 35 лет»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55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6.Подпрограмма «Обеспечение жильем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в сельских территориях»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07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7.Подпрограмма «Обеспечение жильем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в сельских территориях» 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софинансирование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в части возмещения процентов за кредит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205,6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8. МЦП «Борьба с социально-значимыми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заболеваниями»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5644</TotalTime>
  <Words>902</Words>
  <Application>Microsoft Office PowerPoint</Application>
  <PresentationFormat>Экран (4:3)</PresentationFormat>
  <Paragraphs>334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           Уважаемые жители Барун-Хемчикского кожууна! </vt:lpstr>
      <vt:lpstr>Основные термины и понятия</vt:lpstr>
      <vt:lpstr>Слайд 4</vt:lpstr>
      <vt:lpstr>ФИНАНСОВОЕ УПРАВЛЕНИЕ БАРУН-ХЕМЧИКСКОГО КОЖУУНА</vt:lpstr>
      <vt:lpstr>Структура безвозмездных поступлений кожуунного бюджета за 2017 год</vt:lpstr>
      <vt:lpstr>Слайд 7</vt:lpstr>
      <vt:lpstr>Слайд 8</vt:lpstr>
      <vt:lpstr>Исполнение муниципальных программ  на 2017 год</vt:lpstr>
      <vt:lpstr>Слайд 10</vt:lpstr>
      <vt:lpstr>Исполнение субсидии на коммунальные услуги бюджетных учреждений за 2017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                                              РЕСПУБЛИКИ ТЫВА</dc:title>
  <dc:creator>Rozhkova</dc:creator>
  <cp:lastModifiedBy>Анела Аракчаа</cp:lastModifiedBy>
  <cp:revision>427</cp:revision>
  <dcterms:created xsi:type="dcterms:W3CDTF">2011-03-23T03:54:38Z</dcterms:created>
  <dcterms:modified xsi:type="dcterms:W3CDTF">2019-01-25T08:36:24Z</dcterms:modified>
</cp:coreProperties>
</file>