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72" r:id="rId5"/>
    <p:sldId id="259" r:id="rId6"/>
    <p:sldId id="260" r:id="rId7"/>
    <p:sldId id="261" r:id="rId8"/>
    <p:sldId id="273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4" r:id="rId20"/>
    <p:sldId id="275" r:id="rId21"/>
    <p:sldId id="277" r:id="rId22"/>
    <p:sldId id="279" r:id="rId23"/>
    <p:sldId id="283" r:id="rId24"/>
    <p:sldId id="285" r:id="rId25"/>
    <p:sldId id="286" r:id="rId26"/>
    <p:sldId id="287" r:id="rId27"/>
    <p:sldId id="288" r:id="rId28"/>
    <p:sldId id="284" r:id="rId29"/>
    <p:sldId id="280" r:id="rId30"/>
    <p:sldId id="281" r:id="rId31"/>
    <p:sldId id="282" r:id="rId32"/>
    <p:sldId id="278" r:id="rId33"/>
    <p:sldId id="276" r:id="rId3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14D53-524F-47B1-B5B6-CCD15643F2E4}" type="datetimeFigureOut">
              <a:rPr lang="ru-RU" smtClean="0"/>
              <a:t>10.12.2019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713C073F-8379-4F3B-9954-FAD1AAAEB25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14D53-524F-47B1-B5B6-CCD15643F2E4}" type="datetimeFigureOut">
              <a:rPr lang="ru-RU" smtClean="0"/>
              <a:t>10.12.2019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C073F-8379-4F3B-9954-FAD1AAAEB25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14D53-524F-47B1-B5B6-CCD15643F2E4}" type="datetimeFigureOut">
              <a:rPr lang="ru-RU" smtClean="0"/>
              <a:t>10.12.2019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C073F-8379-4F3B-9954-FAD1AAAEB25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14D53-524F-47B1-B5B6-CCD15643F2E4}" type="datetimeFigureOut">
              <a:rPr lang="ru-RU" smtClean="0"/>
              <a:t>10.12.2019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713C073F-8379-4F3B-9954-FAD1AAAEB25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14D53-524F-47B1-B5B6-CCD15643F2E4}" type="datetimeFigureOut">
              <a:rPr lang="ru-RU" smtClean="0"/>
              <a:t>10.12.2019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C073F-8379-4F3B-9954-FAD1AAAEB25D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14D53-524F-47B1-B5B6-CCD15643F2E4}" type="datetimeFigureOut">
              <a:rPr lang="ru-RU" smtClean="0"/>
              <a:t>10.12.2019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C073F-8379-4F3B-9954-FAD1AAAEB25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14D53-524F-47B1-B5B6-CCD15643F2E4}" type="datetimeFigureOut">
              <a:rPr lang="ru-RU" smtClean="0"/>
              <a:t>10.12.2019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713C073F-8379-4F3B-9954-FAD1AAAEB25D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14D53-524F-47B1-B5B6-CCD15643F2E4}" type="datetimeFigureOut">
              <a:rPr lang="ru-RU" smtClean="0"/>
              <a:t>10.12.2019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C073F-8379-4F3B-9954-FAD1AAAEB25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14D53-524F-47B1-B5B6-CCD15643F2E4}" type="datetimeFigureOut">
              <a:rPr lang="ru-RU" smtClean="0"/>
              <a:t>10.12.2019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C073F-8379-4F3B-9954-FAD1AAAEB25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14D53-524F-47B1-B5B6-CCD15643F2E4}" type="datetimeFigureOut">
              <a:rPr lang="ru-RU" smtClean="0"/>
              <a:t>10.12.2019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C073F-8379-4F3B-9954-FAD1AAAEB25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14D53-524F-47B1-B5B6-CCD15643F2E4}" type="datetimeFigureOut">
              <a:rPr lang="ru-RU" smtClean="0"/>
              <a:t>10.12.2019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C073F-8379-4F3B-9954-FAD1AAAEB25D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E6814D53-524F-47B1-B5B6-CCD15643F2E4}" type="datetimeFigureOut">
              <a:rPr lang="ru-RU" smtClean="0"/>
              <a:t>10.12.2019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713C073F-8379-4F3B-9954-FAD1AAAEB25D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F:\фотки дет.сад\IMG_20170901_13094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013176"/>
            <a:ext cx="2459765" cy="18448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907704" y="0"/>
            <a:ext cx="7056784" cy="5373216"/>
          </a:xfrm>
        </p:spPr>
        <p:txBody>
          <a:bodyPr>
            <a:normAutofit/>
          </a:bodyPr>
          <a:lstStyle/>
          <a:p>
            <a:r>
              <a:rPr lang="ru-RU" b="1" i="1" dirty="0" smtClean="0">
                <a:solidFill>
                  <a:srgbClr val="C00000"/>
                </a:solidFill>
              </a:rPr>
              <a:t>Предисловие </a:t>
            </a:r>
          </a:p>
          <a:p>
            <a:r>
              <a:rPr lang="ru-RU" i="1" dirty="0" smtClean="0">
                <a:solidFill>
                  <a:srgbClr val="C00000"/>
                </a:solidFill>
              </a:rPr>
              <a:t>Современное образование нуждается в новом типе руководителя: творчески думающим, способном созидать и </a:t>
            </a:r>
            <a:r>
              <a:rPr lang="ru-RU" i="1" dirty="0" err="1" smtClean="0">
                <a:solidFill>
                  <a:srgbClr val="C00000"/>
                </a:solidFill>
              </a:rPr>
              <a:t>саморазвиваться</a:t>
            </a:r>
            <a:r>
              <a:rPr lang="ru-RU" i="1" dirty="0" smtClean="0">
                <a:solidFill>
                  <a:srgbClr val="C00000"/>
                </a:solidFill>
              </a:rPr>
              <a:t>, владеющим современными технологиями управления, способами самостоятельного конструирования управленческого процесса в условиях конкретной практической деятельности, умением прогнозировать свой конечный результат. И, конечно же, у каждого современного руководителя должно быть досье успехов, в котором отражается все радостное, интересное и достойное из того, что происходит в его профессиональной жизни . </a:t>
            </a:r>
            <a:endParaRPr lang="ru-RU" i="1" dirty="0">
              <a:solidFill>
                <a:srgbClr val="C00000"/>
              </a:solidFill>
            </a:endParaRPr>
          </a:p>
        </p:txBody>
      </p:sp>
      <p:pic>
        <p:nvPicPr>
          <p:cNvPr id="1026" name="Picture 2" descr="C:\Users\маг саяны\Documents\102_FUJI\шалдан-ооловна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0"/>
            <a:ext cx="1906324" cy="27089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146" name="Picture 2" descr="D:\фото\соок ирей\103_FUJI\DSCF372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492896"/>
            <a:ext cx="4932040" cy="3699030"/>
          </a:xfrm>
          <a:prstGeom prst="rect">
            <a:avLst/>
          </a:prstGeom>
          <a:noFill/>
        </p:spPr>
      </p:pic>
      <p:pic>
        <p:nvPicPr>
          <p:cNvPr id="6150" name="Picture 6" descr="D:\фото\соок ирей\103_FUJI\DSCF372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41984" y="3706488"/>
            <a:ext cx="4202016" cy="3151512"/>
          </a:xfrm>
          <a:prstGeom prst="rect">
            <a:avLst/>
          </a:prstGeom>
          <a:noFill/>
        </p:spPr>
      </p:pic>
      <p:pic>
        <p:nvPicPr>
          <p:cNvPr id="11" name="Picture 2" descr="D:\фото\соок ирей\103_FUJI\DSCF3711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73704" y="620688"/>
            <a:ext cx="3936437" cy="2952327"/>
          </a:xfrm>
          <a:prstGeom prst="rect">
            <a:avLst/>
          </a:prstGeom>
          <a:noFill/>
        </p:spPr>
      </p:pic>
      <p:sp>
        <p:nvSpPr>
          <p:cNvPr id="12" name="Прямоугольник 11"/>
          <p:cNvSpPr/>
          <p:nvPr/>
        </p:nvSpPr>
        <p:spPr>
          <a:xfrm>
            <a:off x="467544" y="620688"/>
            <a:ext cx="375134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i="1" cap="none" spc="0" dirty="0" smtClean="0">
                <a:ln w="18000">
                  <a:solidFill>
                    <a:srgbClr val="0070C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Новый год!</a:t>
            </a:r>
            <a:endParaRPr lang="ru-RU" sz="5400" b="1" i="1" cap="none" spc="0" dirty="0">
              <a:ln w="18000">
                <a:solidFill>
                  <a:srgbClr val="0070C0"/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171" name="Picture 3" descr="C:\Users\маг саяны\Desktop\грамоты\img03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8783960" cy="5982756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3563888" y="4941168"/>
            <a:ext cx="5012912" cy="923330"/>
          </a:xfrm>
          <a:prstGeom prst="rect">
            <a:avLst/>
          </a:prstGeom>
          <a:solidFill>
            <a:srgbClr val="00B0F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День семьи</a:t>
            </a:r>
            <a:endParaRPr lang="ru-RU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C:\Users\маг саяны\Desktop\грамоты\img03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72705" cy="6093296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611560" y="5103674"/>
            <a:ext cx="8012130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Туристический слет</a:t>
            </a:r>
          </a:p>
          <a:p>
            <a:pPr algn="ctr"/>
            <a:r>
              <a:rPr lang="ru-RU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</a:t>
            </a:r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естечка «</a:t>
            </a:r>
            <a:r>
              <a:rPr lang="ru-RU" sz="54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Шолбанак</a:t>
            </a:r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»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C:\Users\маг саяны\Pictures\IMG_20150304_11102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5436096" cy="7248127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4716016" y="4272677"/>
            <a:ext cx="4685733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8000">
                  <a:solidFill>
                    <a:srgbClr val="7030A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Фестиваль «Салют Победы!»</a:t>
            </a:r>
            <a:endParaRPr lang="ru-RU" sz="5400" b="1" cap="none" spc="0" dirty="0">
              <a:ln w="18000">
                <a:solidFill>
                  <a:srgbClr val="7030A0"/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 descr="C:\Users\маг саяны\Pictures\IMG_20150304_10130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 descr="F:\Хертек АШ\IMG_20180707_14194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5143501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79512" y="5157192"/>
            <a:ext cx="45432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Наадым</a:t>
            </a:r>
            <a:r>
              <a:rPr lang="ru-RU" sz="5400" b="1" cap="none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2018</a:t>
            </a:r>
            <a:endParaRPr lang="ru-RU" sz="54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 descr="F:\Хертек АШ\S204012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424370" cy="5301208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317395" y="5373216"/>
            <a:ext cx="783419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8000">
                  <a:solidFill>
                    <a:srgbClr val="7030A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Тыва </a:t>
            </a:r>
            <a:r>
              <a:rPr lang="ru-RU" sz="5400" b="1" cap="none" spc="0" dirty="0" err="1" smtClean="0">
                <a:ln w="18000">
                  <a:solidFill>
                    <a:srgbClr val="7030A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бистин</a:t>
            </a:r>
            <a:r>
              <a:rPr lang="ru-RU" sz="5400" b="1" cap="none" spc="0" dirty="0" smtClean="0">
                <a:ln w="18000">
                  <a:solidFill>
                    <a:srgbClr val="7030A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</a:t>
            </a:r>
            <a:r>
              <a:rPr lang="ru-RU" sz="5400" b="1" cap="none" spc="0" dirty="0" err="1" smtClean="0">
                <a:ln w="18000">
                  <a:solidFill>
                    <a:srgbClr val="7030A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оргээвис</a:t>
            </a:r>
            <a:endParaRPr lang="ru-RU" sz="5400" b="1" cap="none" spc="0" dirty="0">
              <a:ln w="18000">
                <a:solidFill>
                  <a:srgbClr val="7030A0"/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3314" name="Picture 2" descr="F:\Хертек АШ\S207002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bright="20000" contrast="20000"/>
          </a:blip>
          <a:srcRect/>
          <a:stretch>
            <a:fillRect/>
          </a:stretch>
        </p:blipFill>
        <p:spPr bwMode="auto">
          <a:xfrm>
            <a:off x="0" y="0"/>
            <a:ext cx="8912313" cy="5013176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-418774" y="4272677"/>
            <a:ext cx="9562774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00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Республиканский фестиваль народного творчества</a:t>
            </a:r>
            <a:endParaRPr lang="ru-RU" sz="54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0000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5362" name="Picture 2" descr="F:\Хертек АШ\золотая осень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1124744"/>
            <a:ext cx="5952664" cy="4464496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1029054" y="5661248"/>
            <a:ext cx="665278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Золотая осень </a:t>
            </a:r>
            <a:endParaRPr lang="ru-RU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6386" name="Picture 2" descr="F:\Хертек АШ\концерт чурук 18г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95387" cy="55172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23528" y="335846"/>
            <a:ext cx="8352928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smtClean="0">
                <a:solidFill>
                  <a:srgbClr val="FF0000"/>
                </a:solidFill>
              </a:rPr>
              <a:t>Раздел 1 </a:t>
            </a:r>
          </a:p>
          <a:p>
            <a:r>
              <a:rPr lang="ru-RU" dirty="0" smtClean="0">
                <a:solidFill>
                  <a:srgbClr val="FF0000"/>
                </a:solidFill>
              </a:rPr>
              <a:t>«Общие сведения о руководителе» </a:t>
            </a:r>
          </a:p>
          <a:p>
            <a:r>
              <a:rPr lang="ru-RU" dirty="0" err="1" smtClean="0">
                <a:solidFill>
                  <a:srgbClr val="0070C0"/>
                </a:solidFill>
              </a:rPr>
              <a:t>Хертек</a:t>
            </a:r>
            <a:r>
              <a:rPr lang="ru-RU" dirty="0" smtClean="0">
                <a:solidFill>
                  <a:srgbClr val="0070C0"/>
                </a:solidFill>
              </a:rPr>
              <a:t> </a:t>
            </a:r>
            <a:r>
              <a:rPr lang="ru-RU" dirty="0" err="1" smtClean="0">
                <a:solidFill>
                  <a:srgbClr val="0070C0"/>
                </a:solidFill>
              </a:rPr>
              <a:t>Алефтина</a:t>
            </a:r>
            <a:r>
              <a:rPr lang="ru-RU" dirty="0" smtClean="0">
                <a:solidFill>
                  <a:srgbClr val="0070C0"/>
                </a:solidFill>
              </a:rPr>
              <a:t> </a:t>
            </a:r>
            <a:r>
              <a:rPr lang="ru-RU" dirty="0" err="1" smtClean="0">
                <a:solidFill>
                  <a:srgbClr val="0070C0"/>
                </a:solidFill>
              </a:rPr>
              <a:t>Шалдан-ооловны</a:t>
            </a:r>
            <a:r>
              <a:rPr lang="ru-RU" dirty="0" smtClean="0">
                <a:solidFill>
                  <a:srgbClr val="0070C0"/>
                </a:solidFill>
              </a:rPr>
              <a:t>, заведующий </a:t>
            </a:r>
            <a:r>
              <a:rPr lang="ru-RU" dirty="0" err="1" smtClean="0">
                <a:solidFill>
                  <a:srgbClr val="0070C0"/>
                </a:solidFill>
              </a:rPr>
              <a:t>МБДОУ</a:t>
            </a:r>
            <a:r>
              <a:rPr lang="ru-RU" dirty="0" smtClean="0">
                <a:solidFill>
                  <a:srgbClr val="0070C0"/>
                </a:solidFill>
              </a:rPr>
              <a:t>  </a:t>
            </a:r>
            <a:r>
              <a:rPr lang="ru-RU" dirty="0" err="1" smtClean="0">
                <a:solidFill>
                  <a:srgbClr val="0070C0"/>
                </a:solidFill>
              </a:rPr>
              <a:t>д</a:t>
            </a:r>
            <a:r>
              <a:rPr lang="ru-RU" dirty="0" smtClean="0">
                <a:solidFill>
                  <a:srgbClr val="0070C0"/>
                </a:solidFill>
              </a:rPr>
              <a:t>/с  «</a:t>
            </a:r>
            <a:r>
              <a:rPr lang="ru-RU" dirty="0" err="1" smtClean="0">
                <a:solidFill>
                  <a:srgbClr val="0070C0"/>
                </a:solidFill>
              </a:rPr>
              <a:t>Арыкчыгаш</a:t>
            </a:r>
            <a:r>
              <a:rPr lang="ru-RU" dirty="0" smtClean="0">
                <a:solidFill>
                  <a:srgbClr val="0070C0"/>
                </a:solidFill>
              </a:rPr>
              <a:t>» </a:t>
            </a:r>
            <a:r>
              <a:rPr lang="ru-RU" dirty="0" err="1" smtClean="0">
                <a:solidFill>
                  <a:srgbClr val="0070C0"/>
                </a:solidFill>
              </a:rPr>
              <a:t>с</a:t>
            </a:r>
            <a:r>
              <a:rPr lang="ru-RU" dirty="0" smtClean="0">
                <a:solidFill>
                  <a:srgbClr val="0070C0"/>
                </a:solidFill>
              </a:rPr>
              <a:t>. </a:t>
            </a:r>
            <a:r>
              <a:rPr lang="ru-RU" dirty="0" err="1" smtClean="0">
                <a:solidFill>
                  <a:srgbClr val="0070C0"/>
                </a:solidFill>
              </a:rPr>
              <a:t>Аксы-Барлык</a:t>
            </a:r>
            <a:r>
              <a:rPr lang="ru-RU" dirty="0" smtClean="0">
                <a:solidFill>
                  <a:srgbClr val="0070C0"/>
                </a:solidFill>
              </a:rPr>
              <a:t> </a:t>
            </a:r>
            <a:r>
              <a:rPr lang="ru-RU" dirty="0" err="1" smtClean="0">
                <a:solidFill>
                  <a:srgbClr val="0070C0"/>
                </a:solidFill>
              </a:rPr>
              <a:t>Барун-Хемчикского</a:t>
            </a:r>
            <a:r>
              <a:rPr lang="ru-RU" dirty="0" smtClean="0">
                <a:solidFill>
                  <a:srgbClr val="0070C0"/>
                </a:solidFill>
              </a:rPr>
              <a:t> </a:t>
            </a:r>
            <a:r>
              <a:rPr lang="ru-RU" dirty="0" err="1" smtClean="0">
                <a:solidFill>
                  <a:srgbClr val="0070C0"/>
                </a:solidFill>
              </a:rPr>
              <a:t>кожууна</a:t>
            </a:r>
            <a:r>
              <a:rPr lang="ru-RU" dirty="0" smtClean="0">
                <a:solidFill>
                  <a:srgbClr val="0070C0"/>
                </a:solidFill>
              </a:rPr>
              <a:t> РТ</a:t>
            </a:r>
          </a:p>
          <a:p>
            <a:r>
              <a:rPr lang="ru-RU" dirty="0" smtClean="0">
                <a:solidFill>
                  <a:srgbClr val="0070C0"/>
                </a:solidFill>
              </a:rPr>
              <a:t>Дата рождения 09.01.1968г. </a:t>
            </a:r>
          </a:p>
          <a:p>
            <a:r>
              <a:rPr lang="ru-RU" dirty="0" smtClean="0">
                <a:solidFill>
                  <a:srgbClr val="0070C0"/>
                </a:solidFill>
              </a:rPr>
              <a:t>Педагогический стаж- 30 год В данном учреждении – 30 лет В данной должности – 22лет </a:t>
            </a:r>
          </a:p>
          <a:p>
            <a:r>
              <a:rPr lang="ru-RU" dirty="0" smtClean="0">
                <a:solidFill>
                  <a:srgbClr val="0070C0"/>
                </a:solidFill>
              </a:rPr>
              <a:t>Мой девиз: «Не я должна подчиняться работе, а работа — мне» </a:t>
            </a:r>
          </a:p>
          <a:p>
            <a:r>
              <a:rPr lang="ru-RU" dirty="0" smtClean="0">
                <a:solidFill>
                  <a:srgbClr val="0070C0"/>
                </a:solidFill>
              </a:rPr>
              <a:t>Мои принципы: </a:t>
            </a:r>
          </a:p>
          <a:p>
            <a:r>
              <a:rPr lang="ru-RU" dirty="0" smtClean="0">
                <a:solidFill>
                  <a:srgbClr val="0070C0"/>
                </a:solidFill>
              </a:rPr>
              <a:t>Педагог, окружённый поддержкой — </a:t>
            </a:r>
            <a:r>
              <a:rPr lang="ru-RU" dirty="0" smtClean="0">
                <a:solidFill>
                  <a:srgbClr val="FF0000"/>
                </a:solidFill>
              </a:rPr>
              <a:t>способен защищать</a:t>
            </a:r>
            <a:r>
              <a:rPr lang="ru-RU" dirty="0" smtClean="0">
                <a:solidFill>
                  <a:srgbClr val="0070C0"/>
                </a:solidFill>
              </a:rPr>
              <a:t>; </a:t>
            </a:r>
          </a:p>
          <a:p>
            <a:r>
              <a:rPr lang="ru-RU" dirty="0" smtClean="0">
                <a:solidFill>
                  <a:srgbClr val="0070C0"/>
                </a:solidFill>
              </a:rPr>
              <a:t>Педагог, окружённый ожиданием — </a:t>
            </a:r>
            <a:r>
              <a:rPr lang="ru-RU" dirty="0" smtClean="0">
                <a:solidFill>
                  <a:srgbClr val="FF0000"/>
                </a:solidFill>
              </a:rPr>
              <a:t>способен быть терпеливым</a:t>
            </a:r>
            <a:r>
              <a:rPr lang="ru-RU" dirty="0" smtClean="0">
                <a:solidFill>
                  <a:srgbClr val="0070C0"/>
                </a:solidFill>
              </a:rPr>
              <a:t>; </a:t>
            </a:r>
          </a:p>
          <a:p>
            <a:r>
              <a:rPr lang="ru-RU" dirty="0" smtClean="0">
                <a:solidFill>
                  <a:srgbClr val="0070C0"/>
                </a:solidFill>
              </a:rPr>
              <a:t>Педагог, окружённый похвалами — </a:t>
            </a:r>
            <a:r>
              <a:rPr lang="ru-RU" dirty="0" smtClean="0">
                <a:solidFill>
                  <a:srgbClr val="FF0000"/>
                </a:solidFill>
              </a:rPr>
              <a:t>способен быть уверенным</a:t>
            </a:r>
            <a:r>
              <a:rPr lang="ru-RU" dirty="0" smtClean="0">
                <a:solidFill>
                  <a:srgbClr val="0070C0"/>
                </a:solidFill>
              </a:rPr>
              <a:t>; </a:t>
            </a:r>
          </a:p>
          <a:p>
            <a:r>
              <a:rPr lang="ru-RU" dirty="0" smtClean="0">
                <a:solidFill>
                  <a:srgbClr val="0070C0"/>
                </a:solidFill>
              </a:rPr>
              <a:t>Педагог, окружённый честностью — </a:t>
            </a:r>
            <a:r>
              <a:rPr lang="ru-RU" dirty="0" smtClean="0">
                <a:solidFill>
                  <a:srgbClr val="FF0000"/>
                </a:solidFill>
              </a:rPr>
              <a:t>способен быть справедливым</a:t>
            </a:r>
            <a:r>
              <a:rPr lang="ru-RU" dirty="0" smtClean="0">
                <a:solidFill>
                  <a:srgbClr val="0070C0"/>
                </a:solidFill>
              </a:rPr>
              <a:t>; </a:t>
            </a:r>
          </a:p>
          <a:p>
            <a:r>
              <a:rPr lang="ru-RU" dirty="0" smtClean="0">
                <a:solidFill>
                  <a:srgbClr val="0070C0"/>
                </a:solidFill>
              </a:rPr>
              <a:t>Педагог, окружённый безопасностью — </a:t>
            </a:r>
            <a:r>
              <a:rPr lang="ru-RU" dirty="0" smtClean="0">
                <a:solidFill>
                  <a:srgbClr val="FF0000"/>
                </a:solidFill>
              </a:rPr>
              <a:t>способен доверять</a:t>
            </a:r>
            <a:r>
              <a:rPr lang="ru-RU" dirty="0" smtClean="0">
                <a:solidFill>
                  <a:srgbClr val="0070C0"/>
                </a:solidFill>
              </a:rPr>
              <a:t>; </a:t>
            </a:r>
          </a:p>
          <a:p>
            <a:r>
              <a:rPr lang="ru-RU" dirty="0" smtClean="0">
                <a:solidFill>
                  <a:srgbClr val="0070C0"/>
                </a:solidFill>
              </a:rPr>
              <a:t>Педагог, окружённый одобрением — </a:t>
            </a:r>
            <a:r>
              <a:rPr lang="ru-RU" dirty="0" smtClean="0">
                <a:solidFill>
                  <a:srgbClr val="FF0000"/>
                </a:solidFill>
              </a:rPr>
              <a:t>способен уважать</a:t>
            </a:r>
            <a:r>
              <a:rPr lang="ru-RU" dirty="0" smtClean="0">
                <a:solidFill>
                  <a:srgbClr val="0070C0"/>
                </a:solidFill>
              </a:rPr>
              <a:t>; </a:t>
            </a:r>
          </a:p>
          <a:p>
            <a:r>
              <a:rPr lang="ru-RU" dirty="0" smtClean="0">
                <a:solidFill>
                  <a:srgbClr val="0070C0"/>
                </a:solidFill>
              </a:rPr>
              <a:t>Педагог, окружённый любовью — </a:t>
            </a:r>
            <a:r>
              <a:rPr lang="ru-RU" dirty="0" smtClean="0">
                <a:solidFill>
                  <a:srgbClr val="FF0000"/>
                </a:solidFill>
              </a:rPr>
              <a:t>способен любить и дарить любовь</a:t>
            </a:r>
            <a:r>
              <a:rPr lang="ru-RU" dirty="0" smtClean="0">
                <a:solidFill>
                  <a:srgbClr val="0070C0"/>
                </a:solidFill>
              </a:rPr>
              <a:t>; Педагог, окружённый свободой выбора </a:t>
            </a:r>
            <a:r>
              <a:rPr lang="ru-RU" dirty="0" smtClean="0">
                <a:solidFill>
                  <a:srgbClr val="FF0000"/>
                </a:solidFill>
              </a:rPr>
              <a:t>— способен отвечать за свои                решения</a:t>
            </a:r>
            <a:endParaRPr lang="ru-RU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7410" name="Picture 2" descr="F:\Хертек АШ\Марта Сааяевна ТБО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8434" name="Picture 2" descr="F:\Хертек АШ\С днем Народного Единства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483" name="Picture 3" descr="C:\Users\маг саяны\Documents\DSC0001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799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148064" y="0"/>
            <a:ext cx="3995936" cy="6080125"/>
          </a:xfrm>
        </p:spPr>
        <p:txBody>
          <a:bodyPr>
            <a:normAutofit fontScale="85000" lnSpcReduction="10000"/>
          </a:bodyPr>
          <a:lstStyle/>
          <a:p>
            <a:pPr>
              <a:buNone/>
            </a:pPr>
            <a:r>
              <a:rPr lang="ru-RU" b="1" dirty="0" smtClean="0">
                <a:solidFill>
                  <a:srgbClr val="FF0000"/>
                </a:solidFill>
              </a:rPr>
              <a:t>Моя семья.</a:t>
            </a:r>
          </a:p>
          <a:p>
            <a:pPr>
              <a:buNone/>
            </a:pPr>
            <a:r>
              <a:rPr lang="ru-RU" b="1" dirty="0" smtClean="0">
                <a:solidFill>
                  <a:srgbClr val="002060"/>
                </a:solidFill>
              </a:rPr>
              <a:t>В </a:t>
            </a:r>
            <a:r>
              <a:rPr lang="ru-RU" b="1" dirty="0" smtClean="0">
                <a:solidFill>
                  <a:srgbClr val="002060"/>
                </a:solidFill>
              </a:rPr>
              <a:t>семье  шестеро  </a:t>
            </a:r>
            <a:r>
              <a:rPr lang="ru-RU" b="1" dirty="0" smtClean="0">
                <a:solidFill>
                  <a:srgbClr val="002060"/>
                </a:solidFill>
              </a:rPr>
              <a:t>детей</a:t>
            </a:r>
            <a:r>
              <a:rPr lang="ru-RU" dirty="0" smtClean="0">
                <a:solidFill>
                  <a:srgbClr val="002060"/>
                </a:solidFill>
              </a:rPr>
              <a:t>.</a:t>
            </a:r>
          </a:p>
          <a:p>
            <a:pPr>
              <a:buNone/>
            </a:pPr>
            <a:r>
              <a:rPr lang="ru-RU" i="1" dirty="0" smtClean="0">
                <a:solidFill>
                  <a:srgbClr val="002060"/>
                </a:solidFill>
              </a:rPr>
              <a:t>Старший  сын  </a:t>
            </a:r>
            <a:r>
              <a:rPr lang="ru-RU" i="1" dirty="0" err="1" smtClean="0">
                <a:solidFill>
                  <a:srgbClr val="002060"/>
                </a:solidFill>
              </a:rPr>
              <a:t>Хертек</a:t>
            </a:r>
            <a:r>
              <a:rPr lang="ru-RU" i="1" dirty="0" smtClean="0">
                <a:solidFill>
                  <a:srgbClr val="002060"/>
                </a:solidFill>
              </a:rPr>
              <a:t>  Баян  Олегович  закончил  Иркутский  Государственный  Университет- МЧС – по  специальности  пожарная  инспекция, работает  Председателем  администрации  </a:t>
            </a:r>
            <a:r>
              <a:rPr lang="ru-RU" i="1" dirty="0" err="1" smtClean="0">
                <a:solidFill>
                  <a:srgbClr val="002060"/>
                </a:solidFill>
              </a:rPr>
              <a:t>сумона</a:t>
            </a:r>
            <a:r>
              <a:rPr lang="ru-RU" i="1" dirty="0" smtClean="0">
                <a:solidFill>
                  <a:srgbClr val="002060"/>
                </a:solidFill>
              </a:rPr>
              <a:t>  </a:t>
            </a:r>
            <a:r>
              <a:rPr lang="ru-RU" i="1" dirty="0" err="1" smtClean="0">
                <a:solidFill>
                  <a:srgbClr val="002060"/>
                </a:solidFill>
              </a:rPr>
              <a:t>Аксы-Барлыкский</a:t>
            </a:r>
            <a:r>
              <a:rPr lang="ru-RU" i="1" dirty="0" smtClean="0">
                <a:solidFill>
                  <a:srgbClr val="002060"/>
                </a:solidFill>
              </a:rPr>
              <a:t>.</a:t>
            </a:r>
            <a:endParaRPr lang="ru-RU" i="1" dirty="0" smtClean="0">
              <a:solidFill>
                <a:srgbClr val="002060"/>
              </a:solidFill>
            </a:endParaRPr>
          </a:p>
          <a:p>
            <a:pPr>
              <a:buNone/>
            </a:pPr>
            <a:endParaRPr lang="ru-RU" dirty="0" smtClean="0">
              <a:solidFill>
                <a:srgbClr val="002060"/>
              </a:solidFill>
            </a:endParaRPr>
          </a:p>
          <a:p>
            <a:pPr>
              <a:buNone/>
            </a:pP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25603" name="Picture 3" descr="C:\Users\маг саяны\Documents\садик\чурук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151549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67944" y="457200"/>
            <a:ext cx="4923656" cy="5348064"/>
          </a:xfrm>
        </p:spPr>
        <p:txBody>
          <a:bodyPr>
            <a:normAutofit/>
          </a:bodyPr>
          <a:lstStyle/>
          <a:p>
            <a:r>
              <a:rPr lang="ru-RU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Чаяна  Олеговна  закончила  </a:t>
            </a:r>
            <a:r>
              <a:rPr lang="ru-RU" sz="32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ИГМУ</a:t>
            </a:r>
            <a:r>
              <a:rPr lang="ru-RU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работает врачом педиатром в детской поликлинике в </a:t>
            </a:r>
            <a:r>
              <a:rPr lang="ru-RU" sz="32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Тес-Хемской</a:t>
            </a:r>
            <a:r>
              <a:rPr lang="ru-RU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кожууне</a:t>
            </a:r>
            <a:r>
              <a:rPr lang="ru-RU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32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6626" name="Picture 2" descr="C:\Users\маг саяны\Documents\садик\чаяна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60647"/>
            <a:ext cx="3923928" cy="523190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95936" y="457200"/>
            <a:ext cx="4995664" cy="5924128"/>
          </a:xfrm>
        </p:spPr>
        <p:txBody>
          <a:bodyPr>
            <a:normAutofit/>
          </a:bodyPr>
          <a:lstStyle/>
          <a:p>
            <a:r>
              <a:rPr lang="ru-RU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Диана  Олеговна  закончила  Красноярский  колледж  искусств, в  настоящее  время работает преподавателем в школе искусств с.Кызыл-Мажалык ,  заочно  учится  в  5  курсе  Кемеровского  Университета  Искусств.</a:t>
            </a:r>
            <a:endParaRPr lang="ru-RU" sz="28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7651" name="Picture 3" descr="C:\Users\маг саяны\Documents\садик\дий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76671"/>
            <a:ext cx="3851920" cy="513589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99792" y="457200"/>
            <a:ext cx="6291808" cy="5708104"/>
          </a:xfrm>
        </p:spPr>
        <p:txBody>
          <a:bodyPr>
            <a:normAutofit/>
          </a:bodyPr>
          <a:lstStyle/>
          <a:p>
            <a:r>
              <a:rPr lang="ru-RU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Хертек</a:t>
            </a:r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Уран  Олеговна  закончила  </a:t>
            </a:r>
            <a:r>
              <a:rPr lang="ru-RU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ИГМУ</a:t>
            </a:r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работает  врачом- педиатром в  детской  поликлинике   города  Ак-Довурака</a:t>
            </a:r>
            <a:endParaRPr lang="ru-RU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8674" name="Picture 2" descr="C:\Users\маг саяны\Documents\садик\уран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96752"/>
            <a:ext cx="2200120" cy="452596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11960" y="457200"/>
            <a:ext cx="4779640" cy="5924128"/>
          </a:xfrm>
        </p:spPr>
        <p:txBody>
          <a:bodyPr>
            <a:normAutofit/>
          </a:bodyPr>
          <a:lstStyle/>
          <a:p>
            <a:r>
              <a:rPr lang="ru-RU" dirty="0" err="1" smtClean="0">
                <a:solidFill>
                  <a:srgbClr val="002060"/>
                </a:solidFill>
              </a:rPr>
              <a:t>Аяк-Хээ</a:t>
            </a:r>
            <a:r>
              <a:rPr lang="ru-RU" dirty="0" smtClean="0">
                <a:solidFill>
                  <a:srgbClr val="002060"/>
                </a:solidFill>
              </a:rPr>
              <a:t>  Олеговна  закончила  </a:t>
            </a:r>
            <a:r>
              <a:rPr lang="ru-RU" dirty="0" err="1" smtClean="0">
                <a:solidFill>
                  <a:srgbClr val="002060"/>
                </a:solidFill>
              </a:rPr>
              <a:t>ИрГСХА</a:t>
            </a:r>
            <a:r>
              <a:rPr lang="ru-RU" dirty="0" smtClean="0">
                <a:solidFill>
                  <a:srgbClr val="002060"/>
                </a:solidFill>
              </a:rPr>
              <a:t> г. Иркутска по специальности инженер электросети, живет и работает в городе Кызыле.</a:t>
            </a:r>
            <a:endParaRPr lang="ru-RU" dirty="0"/>
          </a:p>
        </p:txBody>
      </p:sp>
      <p:pic>
        <p:nvPicPr>
          <p:cNvPr id="29698" name="Picture 2" descr="C:\Users\маг саяны\Documents\садик\аяк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548680"/>
            <a:ext cx="4158463" cy="554461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4653136"/>
            <a:ext cx="9144000" cy="1728193"/>
          </a:xfrm>
        </p:spPr>
        <p:txBody>
          <a:bodyPr>
            <a:noAutofit/>
          </a:bodyPr>
          <a:lstStyle/>
          <a:p>
            <a:r>
              <a:rPr lang="ru-RU" sz="2400" dirty="0" smtClean="0">
                <a:solidFill>
                  <a:srgbClr val="002060"/>
                </a:solidFill>
              </a:rPr>
              <a:t>. </a:t>
            </a:r>
            <a:r>
              <a:rPr lang="ru-RU" sz="2800" b="1" dirty="0" smtClean="0">
                <a:solidFill>
                  <a:srgbClr val="002060"/>
                </a:solidFill>
              </a:rPr>
              <a:t>Самый  младший  сын </a:t>
            </a:r>
            <a:r>
              <a:rPr lang="ru-RU" sz="2800" b="1" dirty="0" err="1" smtClean="0">
                <a:solidFill>
                  <a:srgbClr val="002060"/>
                </a:solidFill>
              </a:rPr>
              <a:t>Амыр-Санаа</a:t>
            </a:r>
            <a:r>
              <a:rPr lang="ru-RU" sz="2800" b="1" dirty="0" smtClean="0">
                <a:solidFill>
                  <a:srgbClr val="002060"/>
                </a:solidFill>
              </a:rPr>
              <a:t>  учится  в строительном техникуме г. Кызыла. </a:t>
            </a:r>
            <a:endParaRPr lang="ru-RU" sz="2800" b="1" dirty="0">
              <a:solidFill>
                <a:srgbClr val="002060"/>
              </a:solidFill>
            </a:endParaRPr>
          </a:p>
        </p:txBody>
      </p:sp>
      <p:pic>
        <p:nvPicPr>
          <p:cNvPr id="30723" name="Picture 3" descr="C:\Users\маг саяны\Documents\садик\амыр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0"/>
            <a:ext cx="7452320" cy="418727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1526" name="Picture 22" descr="C:\Users\маг саяны\Desktop\грамоты\img01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34873" y="0"/>
            <a:ext cx="3209127" cy="4509120"/>
          </a:xfrm>
          <a:prstGeom prst="rect">
            <a:avLst/>
          </a:prstGeom>
          <a:noFill/>
        </p:spPr>
      </p:pic>
      <p:pic>
        <p:nvPicPr>
          <p:cNvPr id="21527" name="Picture 23" descr="C:\Users\маг саяны\Desktop\грамоты\img0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3131840" cy="4630287"/>
          </a:xfrm>
          <a:prstGeom prst="rect">
            <a:avLst/>
          </a:prstGeom>
          <a:noFill/>
        </p:spPr>
      </p:pic>
      <p:pic>
        <p:nvPicPr>
          <p:cNvPr id="21528" name="Picture 24" descr="C:\Users\маг саяны\Desktop\грамоты\img01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31840" y="0"/>
            <a:ext cx="3096344" cy="43946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маг саяны\Pictures\садик дашты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916832"/>
            <a:ext cx="9125776" cy="4941168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8686800" cy="4525963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Профессиональный путь </a:t>
            </a:r>
            <a:r>
              <a:rPr lang="ru-RU" b="1" dirty="0" smtClean="0">
                <a:solidFill>
                  <a:srgbClr val="002060"/>
                </a:solidFill>
              </a:rPr>
              <a:t> </a:t>
            </a:r>
          </a:p>
          <a:p>
            <a:r>
              <a:rPr lang="ru-RU" b="1" dirty="0" smtClean="0">
                <a:solidFill>
                  <a:srgbClr val="002060"/>
                </a:solidFill>
              </a:rPr>
              <a:t>Начала свою профессиональную деятельность 01.09.1989 г. воспитателем детского сада «</a:t>
            </a:r>
            <a:r>
              <a:rPr lang="ru-RU" b="1" dirty="0" err="1" smtClean="0">
                <a:solidFill>
                  <a:srgbClr val="002060"/>
                </a:solidFill>
              </a:rPr>
              <a:t>Арыкчыгаш</a:t>
            </a:r>
            <a:r>
              <a:rPr lang="ru-RU" b="1" dirty="0" smtClean="0">
                <a:solidFill>
                  <a:srgbClr val="002060"/>
                </a:solidFill>
              </a:rPr>
              <a:t>» </a:t>
            </a:r>
          </a:p>
          <a:p>
            <a:r>
              <a:rPr lang="ru-RU" b="1" dirty="0" smtClean="0">
                <a:solidFill>
                  <a:srgbClr val="002060"/>
                </a:solidFill>
              </a:rPr>
              <a:t>В 22 сентября 1997 года была назначена заведующим </a:t>
            </a:r>
            <a:r>
              <a:rPr lang="ru-RU" b="1" dirty="0" err="1" smtClean="0">
                <a:solidFill>
                  <a:srgbClr val="002060"/>
                </a:solidFill>
              </a:rPr>
              <a:t>МБДОУ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</a:rPr>
              <a:t>д</a:t>
            </a:r>
            <a:r>
              <a:rPr lang="ru-RU" b="1" dirty="0" smtClean="0">
                <a:solidFill>
                  <a:srgbClr val="002060"/>
                </a:solidFill>
              </a:rPr>
              <a:t>/с «</a:t>
            </a:r>
            <a:r>
              <a:rPr lang="ru-RU" b="1" dirty="0" err="1" smtClean="0">
                <a:solidFill>
                  <a:srgbClr val="002060"/>
                </a:solidFill>
              </a:rPr>
              <a:t>Арыкчыгаш</a:t>
            </a:r>
            <a:r>
              <a:rPr lang="ru-RU" b="1" dirty="0" smtClean="0">
                <a:solidFill>
                  <a:srgbClr val="002060"/>
                </a:solidFill>
              </a:rPr>
              <a:t>» </a:t>
            </a:r>
            <a:r>
              <a:rPr lang="ru-RU" b="1" dirty="0" err="1" smtClean="0">
                <a:solidFill>
                  <a:srgbClr val="002060"/>
                </a:solidFill>
              </a:rPr>
              <a:t>с</a:t>
            </a:r>
            <a:r>
              <a:rPr lang="ru-RU" b="1" dirty="0" smtClean="0">
                <a:solidFill>
                  <a:srgbClr val="002060"/>
                </a:solidFill>
              </a:rPr>
              <a:t>. </a:t>
            </a:r>
            <a:r>
              <a:rPr lang="ru-RU" b="1" dirty="0" err="1" smtClean="0">
                <a:solidFill>
                  <a:srgbClr val="002060"/>
                </a:solidFill>
              </a:rPr>
              <a:t>Аксы-Барлык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</a:rPr>
              <a:t>Барун-Хемчикского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</a:rPr>
              <a:t>кожууна</a:t>
            </a:r>
            <a:r>
              <a:rPr lang="ru-RU" b="1" dirty="0" smtClean="0">
                <a:solidFill>
                  <a:srgbClr val="002060"/>
                </a:solidFill>
              </a:rPr>
              <a:t> РТ</a:t>
            </a:r>
            <a:endParaRPr lang="ru-RU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2530" name="Picture 2" descr="C:\Users\маг саяны\Desktop\грамоты\img00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20688"/>
            <a:ext cx="4499992" cy="6205836"/>
          </a:xfrm>
          <a:prstGeom prst="rect">
            <a:avLst/>
          </a:prstGeom>
          <a:noFill/>
        </p:spPr>
      </p:pic>
      <p:pic>
        <p:nvPicPr>
          <p:cNvPr id="22531" name="Picture 3" descr="C:\Users\маг саяны\Desktop\грамоты\img0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692695"/>
            <a:ext cx="4392488" cy="61759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3554" name="Picture 2" descr="C:\Users\маг саяны\Desktop\грамоты\img03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4972890" cy="6858000"/>
          </a:xfrm>
          <a:prstGeom prst="rect">
            <a:avLst/>
          </a:prstGeom>
          <a:noFill/>
        </p:spPr>
      </p:pic>
      <p:pic>
        <p:nvPicPr>
          <p:cNvPr id="23555" name="Picture 3" descr="C:\Users\маг саяны\Desktop\грамоты\img0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188640"/>
            <a:ext cx="4374103" cy="60932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1" name="Picture 5" descr="F:\фотки дет.сад\IMG_20170901_13131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534272"/>
            <a:ext cx="9144000" cy="2323728"/>
          </a:xfrm>
        </p:spPr>
        <p:txBody>
          <a:bodyPr>
            <a:normAutofit/>
          </a:bodyPr>
          <a:lstStyle/>
          <a:p>
            <a:r>
              <a:rPr lang="ru-RU" i="1" dirty="0" smtClean="0">
                <a:ln>
                  <a:solidFill>
                    <a:srgbClr val="7030A0"/>
                  </a:solidFill>
                </a:ln>
                <a:solidFill>
                  <a:schemeClr val="accent1">
                    <a:lumMod val="20000"/>
                    <a:lumOff val="80000"/>
                  </a:schemeClr>
                </a:solidFill>
              </a:rPr>
              <a:t>Каждый педагог – творец технологий, а их создание невозможно без творчества. Все в наших руках, поэтому их нельзя опускать!</a:t>
            </a:r>
            <a:endParaRPr lang="ru-RU" i="1" dirty="0">
              <a:ln>
                <a:solidFill>
                  <a:srgbClr val="7030A0"/>
                </a:solidFill>
              </a:ln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маг саяны\Pictures\садик дашты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4767" y="1268760"/>
            <a:ext cx="9258767" cy="50131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340768"/>
            <a:ext cx="8686800" cy="838200"/>
          </a:xfrm>
        </p:spPr>
        <p:txBody>
          <a:bodyPr>
            <a:noAutofit/>
          </a:bodyPr>
          <a:lstStyle/>
          <a:p>
            <a:r>
              <a:rPr lang="ru-RU" sz="5400" b="1" i="1" dirty="0" smtClean="0">
                <a:solidFill>
                  <a:srgbClr val="FF0000"/>
                </a:solidFill>
                <a:latin typeface="Monotype Corsiva" pitchFamily="66" charset="0"/>
              </a:rPr>
              <a:t>Спасибо за внимание!</a:t>
            </a:r>
            <a:endParaRPr lang="ru-RU" sz="5400" b="1" i="1" dirty="0">
              <a:solidFill>
                <a:srgbClr val="FF0000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70C0"/>
                </a:solidFill>
              </a:rPr>
              <a:t>Образование</a:t>
            </a:r>
            <a:r>
              <a:rPr lang="ru-RU" dirty="0" smtClean="0">
                <a:solidFill>
                  <a:srgbClr val="0070C0"/>
                </a:solidFill>
              </a:rPr>
              <a:t> </a:t>
            </a:r>
            <a:r>
              <a:rPr lang="ru-RU" dirty="0" smtClean="0">
                <a:solidFill>
                  <a:srgbClr val="0070C0"/>
                </a:solidFill>
              </a:rPr>
              <a:t></a:t>
            </a:r>
          </a:p>
          <a:p>
            <a:r>
              <a:rPr lang="ru-RU" dirty="0" smtClean="0">
                <a:solidFill>
                  <a:srgbClr val="0070C0"/>
                </a:solidFill>
              </a:rPr>
              <a:t> </a:t>
            </a:r>
            <a:r>
              <a:rPr lang="ru-RU" b="1" i="1" dirty="0" smtClean="0">
                <a:solidFill>
                  <a:srgbClr val="0070C0"/>
                </a:solidFill>
              </a:rPr>
              <a:t>1991 </a:t>
            </a:r>
            <a:r>
              <a:rPr lang="ru-RU" b="1" i="1" dirty="0" smtClean="0">
                <a:solidFill>
                  <a:srgbClr val="0070C0"/>
                </a:solidFill>
              </a:rPr>
              <a:t>г. </a:t>
            </a:r>
            <a:r>
              <a:rPr lang="ru-RU" b="1" i="1" dirty="0" err="1" smtClean="0">
                <a:solidFill>
                  <a:srgbClr val="0070C0"/>
                </a:solidFill>
              </a:rPr>
              <a:t>Кызылское</a:t>
            </a:r>
            <a:r>
              <a:rPr lang="ru-RU" b="1" i="1" dirty="0" smtClean="0">
                <a:solidFill>
                  <a:srgbClr val="0070C0"/>
                </a:solidFill>
              </a:rPr>
              <a:t> </a:t>
            </a:r>
            <a:r>
              <a:rPr lang="ru-RU" b="1" i="1" dirty="0" smtClean="0">
                <a:solidFill>
                  <a:srgbClr val="0070C0"/>
                </a:solidFill>
              </a:rPr>
              <a:t>педагогическое училище по специальности «Воспитание в дошкольных учреждениях»; </a:t>
            </a:r>
            <a:endParaRPr lang="ru-RU" b="1" i="1" dirty="0">
              <a:solidFill>
                <a:srgbClr val="0070C0"/>
              </a:solidFill>
            </a:endParaRPr>
          </a:p>
        </p:txBody>
      </p:sp>
      <p:pic>
        <p:nvPicPr>
          <p:cNvPr id="4" name="Picture 2" descr="F:\фотки дет.сад\IMG_20170901_13065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861048"/>
            <a:ext cx="3995937" cy="29969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 descr="F:\фотки дет.сад\IMG_20170901_130612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79704" y="3305606"/>
            <a:ext cx="2664296" cy="355239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4800" y="332656"/>
            <a:ext cx="8686800" cy="5747469"/>
          </a:xfrm>
        </p:spPr>
        <p:txBody>
          <a:bodyPr>
            <a:normAutofit fontScale="92500"/>
          </a:bodyPr>
          <a:lstStyle/>
          <a:p>
            <a:r>
              <a:rPr lang="ru-RU" dirty="0" smtClean="0"/>
              <a:t>Раздел 2 </a:t>
            </a:r>
          </a:p>
          <a:p>
            <a:r>
              <a:rPr lang="ru-RU" b="1" i="1" dirty="0" smtClean="0">
                <a:solidFill>
                  <a:srgbClr val="0070C0"/>
                </a:solidFill>
              </a:rPr>
              <a:t>«Результаты руководящей деятельности» </a:t>
            </a:r>
            <a:r>
              <a:rPr lang="ru-RU" dirty="0" smtClean="0"/>
              <a:t> </a:t>
            </a:r>
            <a:r>
              <a:rPr lang="ru-RU" dirty="0" smtClean="0">
                <a:solidFill>
                  <a:srgbClr val="0070C0"/>
                </a:solidFill>
              </a:rPr>
              <a:t>Проведена государственная аккредитация детского сада (действие до 25.04.2021 г.);  Проведено лицензирование на осуществление образовательной деятельности (лицензия № 279 от 17.11.2014г. предоставлена бессрочно);  Проведено лицензирование на осуществление медицинской деятельности (лицензия № ЛО-17-01-000338 от 28.03.2016г. предоставлена бессрочно).</a:t>
            </a:r>
            <a:endParaRPr lang="ru-RU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8991600" cy="6669360"/>
          </a:xfrm>
        </p:spPr>
        <p:txBody>
          <a:bodyPr>
            <a:noAutofit/>
          </a:bodyPr>
          <a:lstStyle/>
          <a:p>
            <a:r>
              <a:rPr lang="ru-RU" sz="2800" b="1" i="1" dirty="0" smtClean="0">
                <a:solidFill>
                  <a:srgbClr val="0070C0"/>
                </a:solidFill>
              </a:rPr>
              <a:t>В </a:t>
            </a:r>
            <a:r>
              <a:rPr lang="ru-RU" sz="2800" b="1" i="1" dirty="0" err="1" smtClean="0">
                <a:solidFill>
                  <a:srgbClr val="0070C0"/>
                </a:solidFill>
              </a:rPr>
              <a:t>МБДОУ</a:t>
            </a:r>
            <a:r>
              <a:rPr lang="ru-RU" sz="2800" b="1" i="1" dirty="0" smtClean="0">
                <a:solidFill>
                  <a:srgbClr val="0070C0"/>
                </a:solidFill>
              </a:rPr>
              <a:t> </a:t>
            </a:r>
            <a:r>
              <a:rPr lang="ru-RU" sz="2800" b="1" i="1" dirty="0" err="1" smtClean="0">
                <a:solidFill>
                  <a:srgbClr val="0070C0"/>
                </a:solidFill>
              </a:rPr>
              <a:t>д</a:t>
            </a:r>
            <a:r>
              <a:rPr lang="ru-RU" sz="2800" b="1" i="1" dirty="0" smtClean="0">
                <a:solidFill>
                  <a:srgbClr val="0070C0"/>
                </a:solidFill>
              </a:rPr>
              <a:t>/с «</a:t>
            </a:r>
            <a:r>
              <a:rPr lang="ru-RU" sz="2800" b="1" i="1" dirty="0" err="1" smtClean="0">
                <a:solidFill>
                  <a:srgbClr val="0070C0"/>
                </a:solidFill>
              </a:rPr>
              <a:t>Арыкчыгаш</a:t>
            </a:r>
            <a:r>
              <a:rPr lang="ru-RU" sz="2800" b="1" i="1" dirty="0" smtClean="0">
                <a:solidFill>
                  <a:srgbClr val="0070C0"/>
                </a:solidFill>
              </a:rPr>
              <a:t>» созданы благоприятные условия для </a:t>
            </a:r>
            <a:r>
              <a:rPr lang="ru-RU" sz="2800" b="1" i="1" dirty="0" err="1" smtClean="0">
                <a:solidFill>
                  <a:srgbClr val="0070C0"/>
                </a:solidFill>
              </a:rPr>
              <a:t>здоровьесбережения</a:t>
            </a:r>
            <a:r>
              <a:rPr lang="ru-RU" sz="2800" b="1" i="1" dirty="0" smtClean="0">
                <a:solidFill>
                  <a:srgbClr val="0070C0"/>
                </a:solidFill>
              </a:rPr>
              <a:t>, развития, обучения и воспитания детей. Предметное содержание </a:t>
            </a:r>
            <a:r>
              <a:rPr lang="ru-RU" sz="2800" b="1" i="1" dirty="0" err="1" smtClean="0">
                <a:solidFill>
                  <a:srgbClr val="0070C0"/>
                </a:solidFill>
              </a:rPr>
              <a:t>МБДОУ</a:t>
            </a:r>
            <a:r>
              <a:rPr lang="ru-RU" sz="2800" b="1" i="1" dirty="0" smtClean="0">
                <a:solidFill>
                  <a:srgbClr val="0070C0"/>
                </a:solidFill>
              </a:rPr>
              <a:t> </a:t>
            </a:r>
            <a:r>
              <a:rPr lang="ru-RU" sz="2800" b="1" i="1" dirty="0" err="1" smtClean="0">
                <a:solidFill>
                  <a:srgbClr val="0070C0"/>
                </a:solidFill>
              </a:rPr>
              <a:t>д</a:t>
            </a:r>
            <a:r>
              <a:rPr lang="ru-RU" sz="2800" b="1" i="1" dirty="0" smtClean="0">
                <a:solidFill>
                  <a:srgbClr val="0070C0"/>
                </a:solidFill>
              </a:rPr>
              <a:t>/с «</a:t>
            </a:r>
            <a:r>
              <a:rPr lang="ru-RU" sz="2800" b="1" i="1" dirty="0" err="1" smtClean="0">
                <a:solidFill>
                  <a:srgbClr val="0070C0"/>
                </a:solidFill>
              </a:rPr>
              <a:t>Арыкчыгаш</a:t>
            </a:r>
            <a:r>
              <a:rPr lang="ru-RU" sz="2800" b="1" i="1" dirty="0" smtClean="0">
                <a:solidFill>
                  <a:srgbClr val="0070C0"/>
                </a:solidFill>
              </a:rPr>
              <a:t>» формируется в соответствии с методическими рекомендациями «Организация развивающей </a:t>
            </a:r>
            <a:r>
              <a:rPr lang="ru-RU" sz="2800" b="1" i="1" dirty="0" err="1" smtClean="0">
                <a:solidFill>
                  <a:srgbClr val="0070C0"/>
                </a:solidFill>
              </a:rPr>
              <a:t>предметнопространственной</a:t>
            </a:r>
            <a:r>
              <a:rPr lang="ru-RU" sz="2800" b="1" i="1" dirty="0" smtClean="0">
                <a:solidFill>
                  <a:srgbClr val="0070C0"/>
                </a:solidFill>
              </a:rPr>
              <a:t> среды в соответствии с </a:t>
            </a:r>
            <a:r>
              <a:rPr lang="ru-RU" sz="2800" b="1" i="1" dirty="0" err="1" smtClean="0">
                <a:solidFill>
                  <a:srgbClr val="0070C0"/>
                </a:solidFill>
              </a:rPr>
              <a:t>ФГОС</a:t>
            </a:r>
            <a:r>
              <a:rPr lang="ru-RU" sz="2800" b="1" i="1" dirty="0" smtClean="0">
                <a:solidFill>
                  <a:srgbClr val="0070C0"/>
                </a:solidFill>
              </a:rPr>
              <a:t> ДО» и основной образовательной программой. Обновлено игровое оборудование, приобретены мягкие модули, конструкторы, игры и игрушки, </a:t>
            </a:r>
            <a:r>
              <a:rPr lang="ru-RU" sz="2800" b="1" i="1" dirty="0" err="1" smtClean="0">
                <a:solidFill>
                  <a:srgbClr val="0070C0"/>
                </a:solidFill>
              </a:rPr>
              <a:t>ТСО</a:t>
            </a:r>
            <a:r>
              <a:rPr lang="ru-RU" sz="2800" b="1" i="1" dirty="0" smtClean="0">
                <a:solidFill>
                  <a:srgbClr val="0070C0"/>
                </a:solidFill>
              </a:rPr>
              <a:t>. Группы оборудованы новой современной мебелью. Имеются оборудованные в соответствии с </a:t>
            </a:r>
            <a:r>
              <a:rPr lang="ru-RU" sz="2800" b="1" i="1" dirty="0" err="1" smtClean="0">
                <a:solidFill>
                  <a:srgbClr val="0070C0"/>
                </a:solidFill>
              </a:rPr>
              <a:t>ФГОС</a:t>
            </a:r>
            <a:r>
              <a:rPr lang="ru-RU" sz="2800" b="1" i="1" dirty="0" smtClean="0">
                <a:solidFill>
                  <a:srgbClr val="0070C0"/>
                </a:solidFill>
              </a:rPr>
              <a:t>: </a:t>
            </a:r>
            <a:endParaRPr lang="ru-RU" sz="2800" b="1" i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70C0"/>
                </a:solidFill>
              </a:rPr>
              <a:t>А так же для обеспечения здорового образа жизни, двигательного режима, приобщения к труду и пр.: медицинский кабинет методический кабинет спортивная площадка цветники и альпийские горки</a:t>
            </a:r>
            <a:endParaRPr lang="ru-RU" b="1" dirty="0">
              <a:solidFill>
                <a:srgbClr val="0070C0"/>
              </a:solidFill>
            </a:endParaRPr>
          </a:p>
        </p:txBody>
      </p:sp>
      <p:pic>
        <p:nvPicPr>
          <p:cNvPr id="6" name="Picture 2" descr="D:\31 мая\104_FUJI\DSCF432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28184" y="4653136"/>
            <a:ext cx="2643799" cy="1982849"/>
          </a:xfrm>
          <a:prstGeom prst="rect">
            <a:avLst/>
          </a:prstGeom>
          <a:noFill/>
        </p:spPr>
      </p:pic>
      <p:pic>
        <p:nvPicPr>
          <p:cNvPr id="7" name="Picture 3" descr="D:\31 мая\104_FUJI\DSCF432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4653136"/>
            <a:ext cx="2301420" cy="1726065"/>
          </a:xfrm>
          <a:prstGeom prst="rect">
            <a:avLst/>
          </a:prstGeom>
          <a:noFill/>
        </p:spPr>
      </p:pic>
      <p:pic>
        <p:nvPicPr>
          <p:cNvPr id="8" name="Picture 6" descr="D:\31 мая\104_FUJI\DSCF441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32587" y="4509120"/>
            <a:ext cx="2784309" cy="20882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D:\семья\20180318_11480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755576" y="5103674"/>
            <a:ext cx="7344816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i="1" dirty="0" smtClean="0">
                <a:ln w="18000">
                  <a:solidFill>
                    <a:srgbClr val="7030A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Выборы Президента России</a:t>
            </a:r>
            <a:endParaRPr lang="ru-RU" sz="5400" b="1" i="1" cap="none" spc="0" dirty="0">
              <a:ln w="18000">
                <a:solidFill>
                  <a:srgbClr val="7030A0"/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 descr="F:\садик поктар\IMG_20171027_11234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4499992" cy="3374995"/>
          </a:xfrm>
          <a:prstGeom prst="rect">
            <a:avLst/>
          </a:prstGeom>
          <a:noFill/>
        </p:spPr>
      </p:pic>
      <p:pic>
        <p:nvPicPr>
          <p:cNvPr id="2055" name="Picture 7" descr="D:\фото\103_FUJI\DSCF3342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58093" y="3429000"/>
            <a:ext cx="6085907" cy="3429000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2339752" y="1844824"/>
            <a:ext cx="6606629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Благоустройство детского </a:t>
            </a:r>
            <a:r>
              <a:rPr lang="ru-RU" sz="5400" b="1" dirty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с</a:t>
            </a:r>
            <a:r>
              <a:rPr lang="ru-RU" sz="5400" b="1" cap="none" spc="0" dirty="0" smtClean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ада</a:t>
            </a:r>
            <a:endParaRPr lang="ru-RU" sz="5400" b="1" cap="none" spc="0" dirty="0">
              <a:ln w="18000">
                <a:solidFill>
                  <a:srgbClr val="FF0000"/>
                </a:solidFill>
                <a:prstDash val="solid"/>
                <a:miter lim="800000"/>
              </a:ln>
              <a:solidFill>
                <a:srgbClr val="00B05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213</TotalTime>
  <Words>593</Words>
  <Application>Microsoft Office PowerPoint</Application>
  <PresentationFormat>Экран (4:3)</PresentationFormat>
  <Paragraphs>46</Paragraphs>
  <Slides>33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4" baseType="lpstr">
      <vt:lpstr>Трек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Чаяна  Олеговна  закончила  ИГМУ, работает врачом педиатром в детской поликлинике в Тес-Хемской кожууне.</vt:lpstr>
      <vt:lpstr>Диана  Олеговна  закончила  Красноярский  колледж  искусств, в  настоящее  время работает преподавателем в школе искусств с.Кызыл-Мажалык ,  заочно  учится  в  5  курсе  Кемеровского  Университета  Искусств.</vt:lpstr>
      <vt:lpstr>Хертек  Уран  Олеговна  закончила  ИГМУ, работает  врачом- педиатром в  детской  поликлинике   города  Ак-Довурака</vt:lpstr>
      <vt:lpstr>Аяк-Хээ  Олеговна  закончила  ИрГСХА г. Иркутска по специальности инженер электросети, живет и работает в городе Кызыле.</vt:lpstr>
      <vt:lpstr>Слайд 28</vt:lpstr>
      <vt:lpstr>Слайд 29</vt:lpstr>
      <vt:lpstr>Слайд 30</vt:lpstr>
      <vt:lpstr>Слайд 31</vt:lpstr>
      <vt:lpstr>Каждый педагог – творец технологий, а их создание невозможно без творчества. Все в наших руках, поэтому их нельзя опускать!</vt:lpstr>
      <vt:lpstr>Спасибо за внимание!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маг саяны</dc:creator>
  <cp:lastModifiedBy>маг саяны</cp:lastModifiedBy>
  <cp:revision>4</cp:revision>
  <dcterms:created xsi:type="dcterms:W3CDTF">2019-12-10T13:16:24Z</dcterms:created>
  <dcterms:modified xsi:type="dcterms:W3CDTF">2019-12-10T16:49:49Z</dcterms:modified>
</cp:coreProperties>
</file>