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24"/>
  </p:notesMasterIdLst>
  <p:sldIdLst>
    <p:sldId id="310" r:id="rId2"/>
    <p:sldId id="264" r:id="rId3"/>
    <p:sldId id="301" r:id="rId4"/>
    <p:sldId id="303" r:id="rId5"/>
    <p:sldId id="304" r:id="rId6"/>
    <p:sldId id="300" r:id="rId7"/>
    <p:sldId id="279" r:id="rId8"/>
    <p:sldId id="286" r:id="rId9"/>
    <p:sldId id="282" r:id="rId10"/>
    <p:sldId id="268" r:id="rId11"/>
    <p:sldId id="295" r:id="rId12"/>
    <p:sldId id="296" r:id="rId13"/>
    <p:sldId id="297" r:id="rId14"/>
    <p:sldId id="271" r:id="rId15"/>
    <p:sldId id="298" r:id="rId16"/>
    <p:sldId id="299" r:id="rId17"/>
    <p:sldId id="309" r:id="rId18"/>
    <p:sldId id="275" r:id="rId19"/>
    <p:sldId id="278" r:id="rId20"/>
    <p:sldId id="293" r:id="rId21"/>
    <p:sldId id="311" r:id="rId22"/>
    <p:sldId id="294" r:id="rId2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66FF66"/>
    <a:srgbClr val="FF00FF"/>
    <a:srgbClr val="CC0000"/>
    <a:srgbClr val="CC3300"/>
    <a:srgbClr val="CCECFF"/>
    <a:srgbClr val="CCCCFF"/>
    <a:srgbClr val="6699FF"/>
    <a:srgbClr val="33CCFF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19" autoAdjust="0"/>
    <p:restoredTop sz="95159" autoAdjust="0"/>
  </p:normalViewPr>
  <p:slideViewPr>
    <p:cSldViewPr>
      <p:cViewPr>
        <p:scale>
          <a:sx n="90" d="100"/>
          <a:sy n="90" d="100"/>
        </p:scale>
        <p:origin x="-13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sideWall>
      <c:spPr>
        <a:noFill/>
        <a:ln w="9413">
          <a:solidFill>
            <a:srgbClr val="000000"/>
          </a:solidFill>
          <a:prstDash val="solid"/>
        </a:ln>
      </c:spPr>
    </c:sideWall>
    <c:backWall>
      <c:spPr>
        <a:noFill/>
        <a:ln w="9413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61140443505821"/>
          <c:y val="7.5704225352112853E-2"/>
          <c:w val="0.85638859556494196"/>
          <c:h val="0.82782401417763662"/>
        </c:manualLayout>
      </c:layout>
      <c:bar3DChart>
        <c:barDir val="col"/>
        <c:grouping val="standard"/>
        <c:ser>
          <c:idx val="2"/>
          <c:order val="0"/>
          <c:spPr>
            <a:gradFill flip="none" rotWithShape="1">
              <a:gsLst>
                <a:gs pos="1351">
                  <a:schemeClr val="bg2">
                    <a:tint val="80000"/>
                    <a:satMod val="400000"/>
                  </a:schemeClr>
                </a:gs>
                <a:gs pos="56072">
                  <a:srgbClr val="C4FFFF"/>
                </a:gs>
                <a:gs pos="50000">
                  <a:srgbClr val="C3FFFF"/>
                </a:gs>
                <a:gs pos="40000">
                  <a:schemeClr val="bg2">
                    <a:tint val="80000"/>
                    <a:satMod val="400000"/>
                  </a:schemeClr>
                </a:gs>
                <a:gs pos="68000">
                  <a:schemeClr val="bg2">
                    <a:tint val="83000"/>
                    <a:satMod val="320000"/>
                  </a:schemeClr>
                </a:gs>
                <a:gs pos="78000">
                  <a:schemeClr val="bg2">
                    <a:shade val="15000"/>
                    <a:satMod val="320000"/>
                  </a:schemeClr>
                </a:gs>
              </a:gsLst>
              <a:lin ang="2700000" scaled="1"/>
              <a:tileRect/>
            </a:gradFill>
            <a:ln w="1017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1.1497606416747345E-2"/>
                  <c:y val="0.1562808380768150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26088</a:t>
                    </a:r>
                  </a:p>
                </c:rich>
              </c:tx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4F7-437C-A3D9-C96415960682}"/>
                </c:ext>
              </c:extLst>
            </c:dLbl>
            <c:dLbl>
              <c:idx val="1"/>
              <c:layout>
                <c:manualLayout>
                  <c:x val="3.5001071309537063E-3"/>
                  <c:y val="0.16265308756543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37771</a:t>
                    </a:r>
                    <a:endParaRPr lang="en-US" dirty="0"/>
                  </a:p>
                </c:rich>
              </c:tx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4F7-437C-A3D9-C96415960682}"/>
                </c:ext>
              </c:extLst>
            </c:dLbl>
            <c:dLbl>
              <c:idx val="2"/>
              <c:layout>
                <c:manualLayout>
                  <c:x val="6.4083901391908948E-3"/>
                  <c:y val="0.153616509930269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38254</a:t>
                    </a:r>
                    <a:endParaRPr lang="en-US" dirty="0"/>
                  </a:p>
                </c:rich>
              </c:tx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4F7-437C-A3D9-C96415960682}"/>
                </c:ext>
              </c:extLst>
            </c:dLbl>
            <c:dLbl>
              <c:idx val="3"/>
              <c:layout>
                <c:manualLayout>
                  <c:x val="4.4346511101941155E-3"/>
                  <c:y val="0.1478361064456890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40162</a:t>
                    </a:r>
                    <a:endParaRPr lang="en-US" dirty="0"/>
                  </a:p>
                </c:rich>
              </c:tx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4F7-437C-A3D9-C96415960682}"/>
                </c:ext>
              </c:extLst>
            </c:dLbl>
            <c:dLbl>
              <c:idx val="4"/>
              <c:layout>
                <c:manualLayout>
                  <c:x val="9.0086919751593067E-3"/>
                  <c:y val="0.1424024122767722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38026</a:t>
                    </a:r>
                    <a:endParaRPr lang="en-US" dirty="0"/>
                  </a:p>
                </c:rich>
              </c:tx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4F7-437C-A3D9-C96415960682}"/>
                </c:ext>
              </c:extLst>
            </c:dLbl>
            <c:dLbl>
              <c:idx val="5"/>
              <c:layout>
                <c:manualLayout>
                  <c:x val="4.9358355024044995E-3"/>
                  <c:y val="0.15022207499820281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en-US" sz="1800" dirty="0" smtClean="0">
                        <a:solidFill>
                          <a:srgbClr val="FF0000"/>
                        </a:solidFill>
                        <a:effectLst/>
                      </a:rPr>
                      <a:t>40077</a:t>
                    </a:r>
                    <a:endParaRPr lang="en-US" sz="1800" dirty="0">
                      <a:solidFill>
                        <a:srgbClr val="FF0000"/>
                      </a:solidFill>
                      <a:effectLst/>
                    </a:endParaRPr>
                  </a:p>
                </c:rich>
              </c:tx>
              <c:spPr>
                <a:noFill/>
                <a:ln w="18660">
                  <a:noFill/>
                </a:ln>
              </c:spP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4F7-437C-A3D9-C96415960682}"/>
                </c:ext>
              </c:extLst>
            </c:dLbl>
            <c:dLbl>
              <c:idx val="6"/>
              <c:layout>
                <c:manualLayout>
                  <c:x val="7.8736291205738045E-3"/>
                  <c:y val="0.14616554043014829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4F7-437C-A3D9-C96415960682}"/>
                </c:ext>
              </c:extLst>
            </c:dLbl>
            <c:numFmt formatCode="0" sourceLinked="0"/>
            <c:spPr>
              <a:noFill/>
              <a:ln w="18660">
                <a:noFill/>
              </a:ln>
            </c:spPr>
            <c:txPr>
              <a:bodyPr rot="-5400000" vert="horz"/>
              <a:lstStyle/>
              <a:p>
                <a:pPr algn="ctr">
                  <a:defRPr sz="1800" b="1" i="0" u="none" strike="noStrike" baseline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факт 2014г.</c:v>
                </c:pt>
                <c:pt idx="1">
                  <c:v>факт 2015г.</c:v>
                </c:pt>
                <c:pt idx="2">
                  <c:v>факт 2016г.</c:v>
                </c:pt>
                <c:pt idx="3">
                  <c:v>прогноз 2017г.</c:v>
                </c:pt>
                <c:pt idx="4">
                  <c:v>проект 2018г.</c:v>
                </c:pt>
                <c:pt idx="5">
                  <c:v>Проект 2019г.</c:v>
                </c:pt>
                <c:pt idx="6">
                  <c:v>проект 2020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26088</c:v>
                </c:pt>
                <c:pt idx="1">
                  <c:v>37771</c:v>
                </c:pt>
                <c:pt idx="2">
                  <c:v>38254</c:v>
                </c:pt>
                <c:pt idx="3">
                  <c:v>40162</c:v>
                </c:pt>
                <c:pt idx="4">
                  <c:v>38026</c:v>
                </c:pt>
                <c:pt idx="5">
                  <c:v>40077</c:v>
                </c:pt>
                <c:pt idx="6">
                  <c:v>40928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6-24F7-437C-A3D9-C96415960682}"/>
            </c:ext>
          </c:extLst>
        </c:ser>
        <c:shape val="box"/>
        <c:axId val="134095616"/>
        <c:axId val="134097152"/>
        <c:axId val="114172800"/>
      </c:bar3DChart>
      <c:catAx>
        <c:axId val="134095616"/>
        <c:scaling>
          <c:orientation val="minMax"/>
        </c:scaling>
        <c:axPos val="b"/>
        <c:numFmt formatCode="General" sourceLinked="1"/>
        <c:tickLblPos val="nextTo"/>
        <c:spPr>
          <a:ln w="254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4097152"/>
        <c:crosses val="autoZero"/>
        <c:auto val="1"/>
        <c:lblAlgn val="ctr"/>
        <c:lblOffset val="100"/>
      </c:catAx>
      <c:valAx>
        <c:axId val="134097152"/>
        <c:scaling>
          <c:orientation val="minMax"/>
          <c:max val="42000"/>
          <c:min val="0"/>
        </c:scaling>
        <c:axPos val="l"/>
        <c:majorGridlines>
          <c:spPr>
            <a:ln w="2544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254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4095616"/>
        <c:crosses val="autoZero"/>
        <c:crossBetween val="between"/>
      </c:valAx>
      <c:serAx>
        <c:axId val="114172800"/>
        <c:scaling>
          <c:orientation val="minMax"/>
        </c:scaling>
        <c:axPos val="b"/>
        <c:tickLblPos val="nextTo"/>
        <c:crossAx val="134097152"/>
        <c:crosses val="autoZero"/>
      </c:serAx>
    </c:plotArea>
    <c:plotVisOnly val="1"/>
    <c:dispBlanksAs val="gap"/>
  </c:chart>
  <c:spPr>
    <a:noFill/>
    <a:ln>
      <a:noFill/>
    </a:ln>
    <a:effectLst>
      <a:outerShdw blurRad="50800" dist="38100" dir="5400000" algn="t" rotWithShape="0">
        <a:prstClr val="black">
          <a:alpha val="40000"/>
        </a:prstClr>
      </a:outerShdw>
    </a:effectLst>
  </c:spPr>
  <c:txPr>
    <a:bodyPr/>
    <a:lstStyle/>
    <a:p>
      <a:pPr>
        <a:defRPr sz="182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Образование</c:v>
                </c:pt>
                <c:pt idx="1">
                  <c:v>Культура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20700</c:v>
                </c:pt>
                <c:pt idx="1">
                  <c:v>19700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23-4B10-93B0-59A33C9E52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Образование</c:v>
                </c:pt>
                <c:pt idx="1">
                  <c:v>Культура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23500</c:v>
                </c:pt>
                <c:pt idx="1">
                  <c:v>18000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23-4B10-93B0-59A33C9E52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2.2916666666666672E-2"/>
                  <c:y val="-6.2500000000000134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23-4B10-93B0-59A33C9E52F0}"/>
                </c:ext>
              </c:extLst>
            </c:dLbl>
            <c:dLbl>
              <c:idx val="1"/>
              <c:layout>
                <c:manualLayout>
                  <c:x val="0.11249999999999991"/>
                  <c:y val="-3.1250000000000067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23-4B10-93B0-59A33C9E52F0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Образование</c:v>
                </c:pt>
                <c:pt idx="1">
                  <c:v>Культура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20800</c:v>
                </c:pt>
                <c:pt idx="1">
                  <c:v>24200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823-4B10-93B0-59A33C9E52F0}"/>
            </c:ext>
          </c:extLst>
        </c:ser>
        <c:shape val="cylinder"/>
        <c:axId val="141335168"/>
        <c:axId val="141345152"/>
        <c:axId val="0"/>
      </c:bar3DChart>
      <c:catAx>
        <c:axId val="141335168"/>
        <c:scaling>
          <c:orientation val="minMax"/>
        </c:scaling>
        <c:axPos val="b"/>
        <c:numFmt formatCode="General" sourceLinked="1"/>
        <c:tickLblPos val="nextTo"/>
        <c:crossAx val="141345152"/>
        <c:crosses val="autoZero"/>
        <c:auto val="1"/>
        <c:lblAlgn val="ctr"/>
        <c:lblOffset val="100"/>
      </c:catAx>
      <c:valAx>
        <c:axId val="1413451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335168"/>
        <c:crosses val="autoZero"/>
        <c:crossBetween val="between"/>
      </c:valAx>
      <c:spPr>
        <a:noFill/>
        <a:ln w="25385">
          <a:noFill/>
        </a:ln>
      </c:spPr>
    </c:plotArea>
    <c:legend>
      <c:legendPos val="r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798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Субсидия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15734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61-4057-B20C-4D042AA8B6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Субсидия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20206.3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61-4057-B20C-4D042AA8B6B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Субсидия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22690.799999999996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61-4057-B20C-4D042AA8B6B7}"/>
            </c:ext>
          </c:extLst>
        </c:ser>
        <c:axId val="135823744"/>
        <c:axId val="135825280"/>
      </c:barChart>
      <c:catAx>
        <c:axId val="135823744"/>
        <c:scaling>
          <c:orientation val="minMax"/>
        </c:scaling>
        <c:axPos val="l"/>
        <c:numFmt formatCode="General" sourceLinked="1"/>
        <c:tickLblPos val="nextTo"/>
        <c:crossAx val="135825280"/>
        <c:crosses val="autoZero"/>
        <c:auto val="1"/>
        <c:lblAlgn val="ctr"/>
        <c:lblOffset val="100"/>
      </c:catAx>
      <c:valAx>
        <c:axId val="135825280"/>
        <c:scaling>
          <c:orientation val="minMax"/>
        </c:scaling>
        <c:axPos val="b"/>
        <c:majorGridlines/>
        <c:numFmt formatCode="General" sourceLinked="1"/>
        <c:tickLblPos val="nextTo"/>
        <c:crossAx val="135823744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26DC6A-AF42-4A3D-B2CF-7C724A2F34A1}" type="datetimeFigureOut">
              <a:rPr lang="ru-RU"/>
              <a:pPr>
                <a:defRPr/>
              </a:pPr>
              <a:t>03.07.2019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3354C0-2D54-4E6F-8EA1-069A1F760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73E46C-2D67-4C0F-81E8-97CF0A19261B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5195E-F862-4D0A-8BC0-BC0CDC44DC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1D4BE-67FF-4D4D-8D6D-AAFD903D74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BBF9-ABFC-4AE3-8247-8B0230EFAD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45146-2A7E-4E8C-BF29-E56FE0649E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EC1C5-8B19-4D26-8B87-84519F0745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4B64A2-5809-478A-A8ED-0CEBDD88FA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2A229-0D02-4E40-B15A-40E29FB553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7C25E-6384-4596-BD26-EC5EC95A07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9A52A-3B8B-43A6-B1F0-DC9FC997B7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2AEFA-D532-4EDC-B2BA-1898188013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FF1308A-3B80-4A35-92E1-5A782483DC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B341531-D991-49BE-A413-370D096A87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/>
              <a:t>БЮДЖЕТ ДЛЯ ГРАЖДАН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 проекту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бюджета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Барун-Хемчикский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кожуун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Республики Тыва на 2018 год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 на плановый период 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2019 и 2020 годы	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96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2"/>
            <a:ext cx="8435280" cy="5525789"/>
          </a:xfrm>
        </p:spPr>
        <p:txBody>
          <a:bodyPr/>
          <a:lstStyle/>
          <a:p>
            <a:pPr marL="457200" indent="-457200">
              <a:buNone/>
            </a:pPr>
            <a:r>
              <a:rPr lang="ru-RU" sz="1600" b="1" dirty="0" smtClean="0"/>
              <a:t>Безвозмездные поступления из республиканского бюджета, тыс.руб.</a:t>
            </a:r>
          </a:p>
          <a:p>
            <a:pPr marL="457200" indent="-457200">
              <a:buNone/>
            </a:pPr>
            <a:r>
              <a:rPr lang="ru-RU" sz="1600" b="1" dirty="0" smtClean="0"/>
              <a:t>1.     Дотации</a:t>
            </a:r>
          </a:p>
        </p:txBody>
      </p:sp>
      <p:pic>
        <p:nvPicPr>
          <p:cNvPr id="14339" name="Picture 2" descr="fla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2199434"/>
              </p:ext>
            </p:extLst>
          </p:nvPr>
        </p:nvGraphicFramePr>
        <p:xfrm>
          <a:off x="899592" y="1916832"/>
          <a:ext cx="7632847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28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39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37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29811">
                <a:tc>
                  <a:txBody>
                    <a:bodyPr/>
                    <a:lstStyle/>
                    <a:p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поступлений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2016г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Прогноз 2017 года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 2018 год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проекта с прогнозом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2018 года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9954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1.Дотации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бюджетам муниципальных районов на выравнивание бюджетной обеспеченности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95690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121957,2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135459,7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+13502,5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489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2.Дотации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бюджетам муниципальных районов на поддержку мер по обеспечению  сбалансированности бюджетов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43173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12832,6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7946,5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-4886,1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22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ВСЕГО: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138863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134789,8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143406,2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+8616,4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6632"/>
            <a:ext cx="903638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571500"/>
          </a:xfrm>
        </p:spPr>
        <p:txBody>
          <a:bodyPr/>
          <a:lstStyle/>
          <a:p>
            <a:pPr algn="l"/>
            <a:r>
              <a:rPr lang="ru-RU" sz="3200" b="1" dirty="0" smtClean="0"/>
              <a:t>2. Субсидии, тыс. руб.</a:t>
            </a:r>
            <a:endParaRPr lang="ru-RU" sz="32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02916920"/>
              </p:ext>
            </p:extLst>
          </p:nvPr>
        </p:nvGraphicFramePr>
        <p:xfrm>
          <a:off x="395536" y="1916832"/>
          <a:ext cx="8517633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51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51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0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60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5055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1.Субсидии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долевое финансирование подготовки документов территориального планирования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224,8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+224,8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09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2.Субсидии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бюджетам муниципальных районов на оздоровление 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25576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1237,5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1710,9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+473,4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890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3.Субсидии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долевое финансирование расходов на коммунальных услуг (в отношении расходов по оплате электрической и тепловой энергии и водоснабжения), приобретение котельно-печного топлива для казенных, бюджетных и автономных учреждений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15734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20206,3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22690,8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+2484,5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6632"/>
            <a:ext cx="903638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6038"/>
          </a:xfrm>
        </p:spPr>
        <p:txBody>
          <a:bodyPr>
            <a:normAutofit fontScale="90000"/>
          </a:bodyPr>
          <a:lstStyle/>
          <a:p>
            <a:endParaRPr lang="ru-RU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0777161"/>
              </p:ext>
            </p:extLst>
          </p:nvPr>
        </p:nvGraphicFramePr>
        <p:xfrm>
          <a:off x="179513" y="1110689"/>
          <a:ext cx="8280919" cy="5367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85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45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24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61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790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4.Субсидии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создание в общеобразовательных организациях, расположенных в сельской местности, условий для занятия физической культурой и спортом в рамках государственной программы Российской Федерации "Развитие образования" на 2013-2020 годы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2206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1843,2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+1843,2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146">
                <a:tc>
                  <a:txBody>
                    <a:bodyPr/>
                    <a:lstStyle/>
                    <a:p>
                      <a:pPr algn="just" fontAlgn="ctr">
                        <a:buFont typeface="Arial" pitchFamily="34" charset="0"/>
                        <a:buChar char="•"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счет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 республиканского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096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1843,2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+1843,2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7146">
                <a:tc>
                  <a:txBody>
                    <a:bodyPr/>
                    <a:lstStyle/>
                    <a:p>
                      <a:pPr algn="just" fontAlgn="ctr">
                        <a:buFont typeface="Arial" pitchFamily="34" charset="0"/>
                        <a:buChar char="•"/>
                      </a:pP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счет средств федерального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71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поддержку муниципальных программ формирования современной городской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-1066,0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221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lang="ru-RU" sz="10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r>
                        <a:rPr lang="ru-RU" sz="1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 реализацию мероприятий подпрограммы «Устойчивое развитие сельских территорий Республики Тыва на 2014-2017 годы и на период до 2020 года» Государственной программы Республики Тыва «Развитие сельского хозяйства и регулирование рынков сельскохозяйственной продукции, сырья и продовольствия в Республике Тыва на 2014-2020 годы»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1792,8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+1792,8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71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за счет средств республиканского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1792,8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+1792,8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71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за счет средств федерального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04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выполнение мероприятий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госпрограммыРеспублики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Тыва "Доступная среда на 2016-2020 годы" (дошкольных образовательных организаций)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1518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861">
                <a:tc>
                  <a:txBody>
                    <a:bodyPr/>
                    <a:lstStyle/>
                    <a:p>
                      <a:pPr algn="just" fontAlgn="ctr">
                        <a:buFont typeface="Arial" pitchFamily="34" charset="0"/>
                        <a:buChar char="•"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счет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 республиканского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  <a:p>
                      <a:pPr algn="just" fontAlgn="ctr">
                        <a:buFont typeface="Arial" pitchFamily="34" charset="0"/>
                        <a:buNone/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8998">
                <a:tc>
                  <a:txBody>
                    <a:bodyPr/>
                    <a:lstStyle/>
                    <a:p>
                      <a:pPr algn="just" fontAlgn="ctr">
                        <a:buFont typeface="Arial" pitchFamily="34" charset="0"/>
                        <a:buChar char="•"/>
                      </a:pP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счет средств федерального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1442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8998">
                <a:tc>
                  <a:txBody>
                    <a:bodyPr/>
                    <a:lstStyle/>
                    <a:p>
                      <a:pPr algn="just" fontAlgn="ctr">
                        <a:buFont typeface="Arial" pitchFamily="34" charset="0"/>
                        <a:buNone/>
                      </a:pPr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субсидии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45595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30307,7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29553,1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-754,6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6632"/>
            <a:ext cx="903638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8406174"/>
              </p:ext>
            </p:extLst>
          </p:nvPr>
        </p:nvGraphicFramePr>
        <p:xfrm>
          <a:off x="539552" y="1196753"/>
          <a:ext cx="8352928" cy="4226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8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78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89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96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91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Межбюджетные трансферты – всего, из них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2599,2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1734,4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-864,8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90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комплектование книжных фондов библиотек муниципальных образований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86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 на поддержку творческой деятельности муниципальных театров в городах с численностью 300 тыс.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-538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577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 передаваемые для подключения общедоступных библиотек Российской Федерации к сети Интернет и развитие системы библиотечного дела с учетом задачи расширения информационных технологий и оцифровки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-62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577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-Межбюджетные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трансфоерты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передаваемые бюджетам муниципальных районов из бюджетов поселений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1993,2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1734,4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-258,8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4649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трансферты, передаваемые бюджетам муниципальных районов для компенсации дополнительных расходов, возникших в результате решений, принятых органами власти другого уровня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6632"/>
            <a:ext cx="903638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" descr="fla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9018335"/>
              </p:ext>
            </p:extLst>
          </p:nvPr>
        </p:nvGraphicFramePr>
        <p:xfrm>
          <a:off x="539552" y="980729"/>
          <a:ext cx="8352927" cy="537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5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2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5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900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044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4. Субвенции,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всего:</a:t>
                      </a:r>
                    </a:p>
                    <a:p>
                      <a:pPr algn="ctr" fontAlgn="t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Из них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361398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361309,4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372511,7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+11202,3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664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 муниципальных районов на оплату жилищно-коммунальных услуг отдельным категориям граждан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8381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7798,4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4537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-3261,4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044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муниципальных районов на обеспечение мер социальной  поддержки реабилитированных лиц и лиц, признанных пострадавшими от политических репрессий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-11,1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44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муниципальных районов  на осуществление   первичного воинского учета на территориях, где отсутствуют военные комиссариаты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590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581,8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632,6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+50,8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044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муниципальных районов на предоставление гражданам субсидий на оплату жилого помещения и коммунальных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12520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12618,5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12702,7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+84,2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44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муниципальных районов на выполнение передаваемых полномочий субъектов Российской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Федерации – всего, из них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280340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279028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291147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+12119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06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Детским дошкольным учреждениям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59613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62381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68071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+5690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06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Общеобразовательным организациям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220727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216647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223076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+6429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664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реализацию Закона Республики Тыва "О погребении и похоронном деле в РТ"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327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371,5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+45,5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256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реализацию Закона Республики Тыва "О мерах социальной поддержки ветеранов труда и Великой Отечественной войны, проработавших в тылу в период с 22 июня 1941 года по май 1945 года не менее шести месяцев, исключая период работы на временно оккупированных территориях СССР, либо лиц награжденных орденами и медалями СССР за самоотверженный труд в период Великой Отечественной войны"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4618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4702,7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4945,2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+242,5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620690"/>
          <a:ext cx="8568952" cy="5832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9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38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36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16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7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5705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реализацию Закона Республики Тыва "О порядке назначения и выплаты ежемесячного пособия на ребенка" 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10098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9371,5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8706,9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-664,6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705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составление (изменение) списка кандидатов в присяжные заседатели федеральных судов общей юрисдикции в РФ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817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реализацию Закона Республики Тыва "О наделении органов местного самоуправления муниципальных районов отдельными государственными полномочиями по расчету и предоставлению дотаций поселениям Республики Тыва за счет средств республиканского бюджета Республики Тыва"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6431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7380,5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7105,4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-275,1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23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осуществление государственных полномочий по созданию, организации и обеспечению деятельности административных комиссий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393,9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+21,9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391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обеспечение выполнения передаваемых государственных полномочий в соответствии с действующим законодательством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560,9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+18,9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705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обеспечение равной доступности услуг общественного транспорта  для отдельных категорий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705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осуществление переданных полномочий по комиссии по делам несовершеннолетних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433,2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620688"/>
          <a:ext cx="8424936" cy="586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60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34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65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27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776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осуществление государственных полномочий по установлению запрета на розничную продажу алкогольной  продукции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29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муниципальных районов на компенсацию части родительской платы за содержание ребенка в муниципальных учреждениях, реализующих основную общеобразовательную программу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4442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5251,3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4967,5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-283,8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949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latin typeface="Times New Roman"/>
                        </a:rPr>
                        <a:t>Субвенции на компенсацию расходов на оплату жилых помещений, отопления и освещения педагогическим работникам, проживающими и работающим в сельской местности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1197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1682,1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2461,2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+779,1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776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на осуществление полномочий по проведению Всероссийской сельскохозяйственной переписи в 2016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4639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муниципальных районов на выплату государственных пособий лицам, не подлежащим обязательному социальному страхованию на случай временной нетрудоспособности и в связи с материнством, и лицам, уволенным в связи с ликвидацией организаций (прекращением деятельности, полномочий физическими лицами)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30560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30919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33168,9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+2249,9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507288" cy="597666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400" b="1" dirty="0" smtClean="0"/>
              <a:t>Расходы </a:t>
            </a:r>
            <a:r>
              <a:rPr lang="ru-RU" sz="4400" b="1" dirty="0" err="1" smtClean="0"/>
              <a:t>кожуунного</a:t>
            </a:r>
            <a:r>
              <a:rPr lang="ru-RU" sz="4400" b="1" dirty="0" smtClean="0"/>
              <a:t> бюджета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2018 – 585231,38 тыс. рублей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2019 – 532924,38 тыс. рублей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2020 – 535246,48 тыс. рублей</a:t>
            </a:r>
          </a:p>
          <a:p>
            <a:pPr algn="ctr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Из них, </a:t>
            </a:r>
            <a:r>
              <a:rPr lang="ru-RU" sz="3800" dirty="0" smtClean="0"/>
              <a:t>распределение бюджетных ассигнований</a:t>
            </a:r>
          </a:p>
          <a:p>
            <a:pPr algn="ctr">
              <a:buNone/>
            </a:pPr>
            <a:r>
              <a:rPr lang="ru-RU" sz="3800" dirty="0" smtClean="0"/>
              <a:t>по разделам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на 2018 год</a:t>
            </a:r>
            <a:r>
              <a:rPr lang="ru-RU" sz="3800" dirty="0" smtClean="0"/>
              <a:t>, в тыс.руб.</a:t>
            </a:r>
          </a:p>
          <a:p>
            <a:pPr algn="ctr">
              <a:buNone/>
            </a:pPr>
            <a:r>
              <a:rPr lang="ru-RU" sz="3600" dirty="0" smtClean="0"/>
              <a:t>.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Общегосударственные расходы  – 24884,6 - 4%;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Национальная оборона – 632,56 -  0,1%;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– 1626,9 -  0,28 %;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Сельское хозяйство – 8180,8 - 1,4%;</a:t>
            </a:r>
          </a:p>
          <a:p>
            <a:pPr algn="just"/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Жилищно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– коммунальное хозяйство – 2650,99 - 0,45%;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Образование – 398275,2 - 68%;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Культура – 55914,5 - 9,6%;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Социальная политика – 73585,1 - 12,5%;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 –  2102,8 - 0,36%;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Средства массовой информации – 469,1 - 0,08%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Обслуживание муниципального долга – 24,3 - 0,004%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Межбюджетные трансферты –  16884,6 – 3,19%.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algn="r">
              <a:lnSpc>
                <a:spcPct val="80000"/>
              </a:lnSpc>
              <a:buFontTx/>
              <a:buNone/>
            </a:pPr>
            <a:r>
              <a:rPr lang="ru-RU" b="1" dirty="0" smtClean="0"/>
              <a:t>Фонд оплаты труда бюджетных учреждений, тыс. руб.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b="1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dirty="0" smtClean="0"/>
              <a:t>          </a:t>
            </a:r>
          </a:p>
          <a:p>
            <a:pPr algn="just">
              <a:lnSpc>
                <a:spcPct val="80000"/>
              </a:lnSpc>
            </a:pPr>
            <a:endParaRPr lang="ru-RU" sz="2400" dirty="0" smtClean="0"/>
          </a:p>
          <a:p>
            <a:pPr algn="just">
              <a:lnSpc>
                <a:spcPct val="80000"/>
              </a:lnSpc>
            </a:pPr>
            <a:endParaRPr lang="ru-RU" sz="2400" dirty="0" smtClean="0"/>
          </a:p>
          <a:p>
            <a:pPr algn="just">
              <a:lnSpc>
                <a:spcPct val="80000"/>
              </a:lnSpc>
            </a:pPr>
            <a:endParaRPr lang="ru-RU" sz="2400" dirty="0" smtClean="0"/>
          </a:p>
          <a:p>
            <a:pPr algn="just">
              <a:lnSpc>
                <a:spcPct val="80000"/>
              </a:lnSpc>
              <a:buFontTx/>
              <a:buNone/>
            </a:pPr>
            <a:endParaRPr lang="ru-RU" sz="2400" dirty="0" smtClean="0"/>
          </a:p>
        </p:txBody>
      </p:sp>
      <p:pic>
        <p:nvPicPr>
          <p:cNvPr id="22531" name="Picture 2" descr="fla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813722"/>
          <a:ext cx="8424935" cy="3736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8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60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60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160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832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Коэфф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Роста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73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414306,8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411524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425526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1,20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08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по разделам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348313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по разделам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346076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по разделам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353759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по разделам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55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39690,5 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454834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47758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1,36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Реализация Указа Президента РФ от 07 мая 2012г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Размеры средней заработной платы работников отдельных категорий, руб.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graphicFrame>
        <p:nvGraphicFramePr>
          <p:cNvPr id="4" name="Диаграмма 2"/>
          <p:cNvGraphicFramePr>
            <a:graphicFrameLocks/>
          </p:cNvGraphicFramePr>
          <p:nvPr/>
        </p:nvGraphicFramePr>
        <p:xfrm>
          <a:off x="1574800" y="1447800"/>
          <a:ext cx="5994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lag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gerb копия копи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243408"/>
            <a:ext cx="115252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496944" cy="553777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dirty="0" smtClean="0"/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Программа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1. «О прогнозе социально-экономического развития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Барун-Хемчикского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кожууна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18 год и на плановый период 2019 и 2020 годов» - 10 мин</a:t>
            </a: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Донгак </a:t>
            </a:r>
            <a:r>
              <a:rPr lang="ru-RU" sz="1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Айслан</a:t>
            </a:r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Алексеевич,</a:t>
            </a:r>
          </a:p>
          <a:p>
            <a:pPr>
              <a:spcBef>
                <a:spcPts val="0"/>
              </a:spcBef>
            </a:pPr>
            <a:r>
              <a:rPr lang="ru-RU" sz="17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.о</a:t>
            </a:r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заместителя председателя</a:t>
            </a: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Администрации по экономике</a:t>
            </a:r>
          </a:p>
          <a:p>
            <a:pPr marL="514350" indent="-514350"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2.  «О проекте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бюджета муниципального района  «Барун-Хемчикский кожуун» Республики Тыва на 2018 год и на плановый период 2019 и 2020 годов» - 10 мин</a:t>
            </a:r>
          </a:p>
          <a:p>
            <a:pPr algn="l"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		              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Саая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Елена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Чылбаковна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spcBef>
                <a:spcPts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		               и.о. начальника						                                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ФинансовогоУправления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3. </a:t>
            </a:r>
            <a:r>
              <a:rPr lang="ru-RU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– обсуждения – 10 мин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Расходы на реализацию муниципальных программ</a:t>
            </a:r>
            <a:br>
              <a:rPr lang="ru-RU" sz="2800" b="1" dirty="0" smtClean="0"/>
            </a:br>
            <a:r>
              <a:rPr lang="ru-RU" sz="2800" b="1" dirty="0" smtClean="0"/>
              <a:t> на 2018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64704" y="901567"/>
          <a:ext cx="8579296" cy="572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1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31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Наименование Программы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Сумма, тыс. руб.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1. МЦП «Устойчивое развитие сельских территорий»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961,5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 них: искусственное  осеменение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Купка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скота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Уничтожение конопли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Выращивание овощных культур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Регулирование численности волков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 бесхозных собак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Весенне-полевые работы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Развитие АПК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2. МЦП «Развитие образования»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390466,83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3. МЦП «Развитие культуры»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66430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79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5. МЦП «Устойчивое развитие сельских территорий» Подпрограмма «Обеспечение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жильем молодых семей до 35 лет»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55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6.Подпрограмма «Обеспечение жильем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 сельских территориях»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7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7.Подпрограмма «Обеспечение жильем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 сельских территориях» 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софинансирование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 части возмещения процентов за кредит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8. МЦП «Борьба с социально-значимыми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заболеваниями»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124744"/>
          <a:ext cx="8280920" cy="2612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  <a:gridCol w="1944216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целевая программа «Развитие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дорожно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транспортной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2315,0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целевая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программа «Труд и занятость населения»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385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целевая программа «Развитие сельского хозяйства и регулирование рынков сельскохозяйственной продукции, сырья и продовольствия»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Подпрограмма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Поддержка малых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 хозяйствования»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Субсидии на коммунальные услуги бюджетных учреждений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8000" y="1651000"/>
          <a:ext cx="8128000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260" y="620688"/>
            <a:ext cx="8435280" cy="1152128"/>
          </a:xfrm>
        </p:spPr>
        <p:txBody>
          <a:bodyPr>
            <a:normAutofit fontScale="90000"/>
          </a:bodyPr>
          <a:lstStyle/>
          <a:p>
            <a:r>
              <a:rPr lang="ru-RU" sz="2900" dirty="0" smtClean="0"/>
              <a:t>          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Барун-Хемчикского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кожууна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3219"/>
            <a:ext cx="9144000" cy="57039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    	Бюджет кожууна должен быть простым и понятным для жителей кожууна. </a:t>
            </a:r>
          </a:p>
          <a:p>
            <a:pPr algn="just">
              <a:buNone/>
            </a:pPr>
            <a:r>
              <a:rPr lang="ru-RU" sz="2400" dirty="0" smtClean="0"/>
              <a:t>            В связи с этим одновременно с внесением проекта бюджета в Хурал Представителей </a:t>
            </a:r>
            <a:r>
              <a:rPr lang="ru-RU" sz="2400" dirty="0" err="1" smtClean="0"/>
              <a:t>Барун-Хемчикского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кожууна</a:t>
            </a:r>
            <a:r>
              <a:rPr lang="ru-RU" sz="2400" dirty="0" smtClean="0"/>
              <a:t> необходимо представить «Бюджет для граждан», в котором в доступной форме было изложено, на какие цели и в каком объеме направляются бюджетные ресурсы, каких результатов предполагается достичь и какие достигнуты. Наши земляки должны не только знать, но и иметь возможность сделать выводы об эффективности расходов и их целевом использовании.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800" dirty="0" smtClean="0"/>
              <a:t>С уважением, </a:t>
            </a:r>
          </a:p>
          <a:p>
            <a:pPr algn="just">
              <a:buNone/>
            </a:pPr>
            <a:r>
              <a:rPr lang="ru-RU" sz="1800" dirty="0" smtClean="0"/>
              <a:t>Председатель администрации Барун-Хемчикского кожууна - А.О</a:t>
            </a:r>
            <a:r>
              <a:rPr lang="ru-RU" sz="1800" dirty="0"/>
              <a:t>. Сарыглар </a:t>
            </a:r>
          </a:p>
          <a:p>
            <a:pPr algn="just">
              <a:buNone/>
            </a:pPr>
            <a:r>
              <a:rPr lang="ru-RU" sz="1700" dirty="0" smtClean="0"/>
              <a:t>					</a:t>
            </a:r>
            <a:endParaRPr lang="ru-RU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5580112" y="1052736"/>
            <a:ext cx="2304256" cy="43204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755576" y="4437112"/>
            <a:ext cx="4176464" cy="1224136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755576" y="3212976"/>
            <a:ext cx="4104456" cy="1152128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755576" y="1916832"/>
            <a:ext cx="4104456" cy="1224136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755576" y="620688"/>
            <a:ext cx="4104456" cy="1224136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36069"/>
            <a:ext cx="8229600" cy="577592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Послание Президента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Российской Федерации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Федеральному Собранию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Российской Федерации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				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Послание Главы-Председателя	</a:t>
            </a:r>
            <a:r>
              <a:rPr lang="ru-RU" sz="1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Республики Тыва Верховному Хуралу		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 Бюджет 2018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(парламенту) Республик  Тыва 			     года и на 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от 15 декабря 2015 года				    плановый</a:t>
            </a:r>
          </a:p>
          <a:p>
            <a:pPr lvl="8"/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период 2019 и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Указы Президента Российской			    2020 годов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Федерации от 7 мая 2012 года</a:t>
            </a:r>
          </a:p>
          <a:p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 налоговой политики 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Республики Тыва на 2018 и 2020 годы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28803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Формирование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кожуунного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бюджета на 2018 год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899592" y="764704"/>
            <a:ext cx="3742184" cy="54836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Основные направления бюджетной политики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Повышение эффективности управления государственными финансами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Обеспечение устойчивости и сбалансированности бюджета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Стабилизация внутреннего государственного долга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Социальная поддержка граждан исходя из принципа </a:t>
            </a:r>
            <a:r>
              <a:rPr lang="ru-RU" sz="1800" dirty="0" err="1" smtClean="0"/>
              <a:t>адресности</a:t>
            </a:r>
            <a:r>
              <a:rPr lang="ru-RU" sz="1800" dirty="0" smtClean="0"/>
              <a:t> и критериев  нуждаемости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Формирование бюджетов государственных программ исходя из четко определенных долгосрочных целей социально-экономического развития</a:t>
            </a:r>
            <a:endParaRPr lang="ru-RU" sz="1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716016" y="908720"/>
            <a:ext cx="3888432" cy="53396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1800" b="1" dirty="0" smtClean="0"/>
              <a:t>Основные направления налоговой  политики</a:t>
            </a:r>
          </a:p>
          <a:p>
            <a:pPr algn="just"/>
            <a:r>
              <a:rPr lang="ru-RU" sz="1800" dirty="0" smtClean="0"/>
              <a:t>Проведение политики обоснованности и эффективности применения налоговых льгот</a:t>
            </a:r>
          </a:p>
          <a:p>
            <a:pPr algn="just"/>
            <a:r>
              <a:rPr lang="ru-RU" sz="1800" dirty="0" smtClean="0"/>
              <a:t>Повышение инвестиционной привлекательности</a:t>
            </a:r>
          </a:p>
          <a:p>
            <a:pPr algn="just"/>
            <a:r>
              <a:rPr lang="ru-RU" sz="1800" dirty="0" smtClean="0"/>
              <a:t>Стимулирования развития индивидуального предпринимательства, путем вовлечения граждан в малый и средний бизнес</a:t>
            </a:r>
          </a:p>
          <a:p>
            <a:pPr algn="just"/>
            <a:r>
              <a:rPr lang="ru-RU" sz="1800" dirty="0" smtClean="0"/>
              <a:t>Расширение налоговой базы и увеличение уровня собираемости имущественных налогов</a:t>
            </a:r>
          </a:p>
          <a:p>
            <a:pPr algn="just"/>
            <a:r>
              <a:rPr lang="ru-RU" sz="1800" dirty="0" smtClean="0"/>
              <a:t>Расширение перечня объектов недвижимого имущества, в отношении которых налог на имущество организаций исчисляется исходя из кадастровой стоимости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692696"/>
            <a:ext cx="8003232" cy="616530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ПАРАМЕТРЫ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КОЖУУННОГО БЮДЖЕТА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Доходы за 2018 - 2020 гг.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2018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585231,38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2019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532924,38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2020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535246,48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Собственные доходы</a:t>
            </a: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2018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38026,0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2019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40077,0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2020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40928,0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из других бюджетов</a:t>
            </a: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2018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547205,38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2019 –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492847,38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2020 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494318,48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88640"/>
            <a:ext cx="831630" cy="6480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643192" cy="16414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поступления налоговых и неналоговых доходов </a:t>
            </a:r>
            <a:r>
              <a:rPr lang="ru-RU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кожуунного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бюджета  , тыс. руб.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9549310"/>
              </p:ext>
            </p:extLst>
          </p:nvPr>
        </p:nvGraphicFramePr>
        <p:xfrm>
          <a:off x="467544" y="1772816"/>
          <a:ext cx="80648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188640"/>
            <a:ext cx="903638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la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>
          <a:xfrm>
            <a:off x="251520" y="-22845"/>
            <a:ext cx="8712967" cy="7651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ФИНАНСОВОЕ УПРАВЛЕНИЕ БАРУН-ХЕМЧИКСКОГО КОЖУУНА</a:t>
            </a:r>
            <a:endParaRPr lang="ru-RU" sz="1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300" name="Group 132"/>
          <p:cNvGraphicFramePr>
            <a:graphicFrameLocks noGrp="1"/>
          </p:cNvGraphicFramePr>
          <p:nvPr>
            <p:ph idx="1"/>
          </p:nvPr>
        </p:nvGraphicFramePr>
        <p:xfrm>
          <a:off x="251520" y="1585712"/>
          <a:ext cx="8538099" cy="5272288"/>
        </p:xfrm>
        <a:graphic>
          <a:graphicData uri="http://schemas.openxmlformats.org/drawingml/2006/table">
            <a:tbl>
              <a:tblPr/>
              <a:tblGrid>
                <a:gridCol w="410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445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69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8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28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32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969" marR="89969" marT="46789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отчет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оценка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на  2018г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Оценки к проекту 2018г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доходы, всего: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38254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40162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38026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-2136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9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в том числе: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24672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28158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27611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-547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2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5498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-401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-606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ЕСХН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75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организаций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+92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Госпошлина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Аренда земли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-525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Аренда имущества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+56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Продажа земли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+250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4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 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4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Штрафные санкции и возмещение ущерба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+94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6269" name="Text Box 2"/>
          <p:cNvSpPr txBox="1">
            <a:spLocks noChangeArrowheads="1"/>
          </p:cNvSpPr>
          <p:nvPr/>
        </p:nvSpPr>
        <p:spPr bwMode="auto">
          <a:xfrm>
            <a:off x="468313" y="981075"/>
            <a:ext cx="806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бюджета на 2018 год и на плановый период 2019 и 2020 годов</a:t>
            </a:r>
          </a:p>
        </p:txBody>
      </p:sp>
      <p:sp>
        <p:nvSpPr>
          <p:cNvPr id="6270" name="Text Box 89"/>
          <p:cNvSpPr txBox="1">
            <a:spLocks noChangeArrowheads="1"/>
          </p:cNvSpPr>
          <p:nvPr/>
        </p:nvSpPr>
        <p:spPr bwMode="auto">
          <a:xfrm>
            <a:off x="7920038" y="1268760"/>
            <a:ext cx="12239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/>
              <a:t>тыс.руб.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71500" y="1268760"/>
            <a:ext cx="8229600" cy="72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</a:t>
            </a:r>
            <a:r>
              <a:rPr lang="ru-RU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бюджета на 2018 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/>
          </a:p>
        </p:txBody>
      </p:sp>
      <p:graphicFrame>
        <p:nvGraphicFramePr>
          <p:cNvPr id="7171" name="Объект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4471592"/>
              </p:ext>
            </p:extLst>
          </p:nvPr>
        </p:nvGraphicFramePr>
        <p:xfrm>
          <a:off x="649288" y="1320800"/>
          <a:ext cx="8074025" cy="5176838"/>
        </p:xfrm>
        <a:graphic>
          <a:graphicData uri="http://schemas.openxmlformats.org/presentationml/2006/ole">
            <p:oleObj spid="_x0000_s7173" name="Worksheet" r:id="rId3" imgW="7962900" imgH="5105490" progId="Excel.Sheet.8">
              <p:embed/>
            </p:oleObj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12160" y="3284984"/>
            <a:ext cx="1201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err="1" smtClean="0"/>
              <a:t>Имущ</a:t>
            </a:r>
            <a:r>
              <a:rPr lang="ru-RU" sz="1400" b="1" dirty="0" smtClean="0"/>
              <a:t>. Орг. </a:t>
            </a:r>
          </a:p>
          <a:p>
            <a:r>
              <a:rPr lang="ru-RU" sz="1400" b="1" dirty="0" smtClean="0"/>
              <a:t>       5% </a:t>
            </a:r>
            <a:endParaRPr lang="ru-RU" sz="1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612901" y="1916832"/>
            <a:ext cx="1847531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6632"/>
            <a:ext cx="903638" cy="100811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4961</TotalTime>
  <Words>1817</Words>
  <Application>Microsoft Office PowerPoint</Application>
  <PresentationFormat>Экран (4:3)</PresentationFormat>
  <Paragraphs>514</Paragraphs>
  <Slides>22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Поток</vt:lpstr>
      <vt:lpstr>Worksheet</vt:lpstr>
      <vt:lpstr>Слайд 1</vt:lpstr>
      <vt:lpstr>Слайд 2</vt:lpstr>
      <vt:lpstr>           Уважаемые жители Барун-Хемчикского кожууна! </vt:lpstr>
      <vt:lpstr>Формирование кожуунного бюджета на 2018 год</vt:lpstr>
      <vt:lpstr>Слайд 5</vt:lpstr>
      <vt:lpstr>Слайд 6</vt:lpstr>
      <vt:lpstr>Динамика поступления налоговых и неналоговых доходов кожуунного бюджета  , тыс. руб. </vt:lpstr>
      <vt:lpstr>ФИНАНСОВОЕ УПРАВЛЕНИЕ БАРУН-ХЕМЧИКСКОГО КОЖУУНА</vt:lpstr>
      <vt:lpstr>       Структура налоговых и неналоговых доходов кожуунного бюджета на 2018 год   </vt:lpstr>
      <vt:lpstr>Слайд 10</vt:lpstr>
      <vt:lpstr>2. Субсидии, тыс. руб.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Реализация Указа Президента РФ от 07 мая 2012г  Размеры средней заработной платы работников отдельных категорий, руб. </vt:lpstr>
      <vt:lpstr>Расходы на реализацию муниципальных программ  на 2018 год</vt:lpstr>
      <vt:lpstr>Слайд 21</vt:lpstr>
      <vt:lpstr>Субсидии на коммунальные услуги бюджетных учреждений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                                              РЕСПУБЛИКИ ТЫВА</dc:title>
  <dc:creator>Rozhkova</dc:creator>
  <cp:lastModifiedBy>Анела Аракчаа</cp:lastModifiedBy>
  <cp:revision>352</cp:revision>
  <dcterms:created xsi:type="dcterms:W3CDTF">2011-03-23T03:54:38Z</dcterms:created>
  <dcterms:modified xsi:type="dcterms:W3CDTF">2019-07-03T05:48:28Z</dcterms:modified>
</cp:coreProperties>
</file>