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701" r:id="rId4"/>
  </p:sldMasterIdLst>
  <p:notesMasterIdLst>
    <p:notesMasterId r:id="rId37"/>
  </p:notesMasterIdLst>
  <p:sldIdLst>
    <p:sldId id="256" r:id="rId5"/>
    <p:sldId id="257" r:id="rId6"/>
    <p:sldId id="25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9144000" cy="6858000" type="screen4x3"/>
  <p:notesSz cx="6858000" cy="9144000"/>
  <p:embeddedFontLst>
    <p:embeddedFont>
      <p:font typeface="Impact" panose="020B0806030902050204" pitchFamily="34" charset="0"/>
      <p:regular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Wingdings 2" panose="05020102010507070707" pitchFamily="18" charset="2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B4606A-0934-4509-A708-2C22EB75F52D}">
  <a:tblStyle styleId="{7AB4606A-0934-4509-A708-2C22EB75F5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273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758825" y="1249362"/>
            <a:ext cx="3657600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6" name="Google Shape;86;p13"/>
          <p:cNvCxnSpPr/>
          <p:nvPr/>
        </p:nvCxnSpPr>
        <p:spPr>
          <a:xfrm>
            <a:off x="4645025" y="1249362"/>
            <a:ext cx="3657600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 rot="5400000">
            <a:off x="1677193" y="2515393"/>
            <a:ext cx="3810000" cy="1587"/>
          </a:xfrm>
          <a:prstGeom prst="straightConnector1">
            <a:avLst/>
          </a:prstGeom>
          <a:noFill/>
          <a:ln w="9525" cap="flat" cmpd="sng">
            <a:solidFill>
              <a:srgbClr val="98989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1383577" y="396192"/>
            <a:ext cx="7559675" cy="57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Положение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социальных выплат на строительство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(приобретение) жилья гражданам, проживающим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территориях, утвержденное Постановлением Правительства Республики Тыва от 01 июня 2020г. №249 (с изменениями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 сентября 2021г. №504)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sz="1800" dirty="0"/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подпрограмме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доступным и комфортным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сельского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Республики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сельских территорий»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801687" y="6308725"/>
            <a:ext cx="75596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b="1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с.Кызыл-Мажалык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49"/>
            <a:ext cx="7552707" cy="482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социальной выплаты имеет: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изъявивший желание постоянно проживать на сельских территориях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этом:</a:t>
            </a:r>
          </a:p>
          <a:p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переехавший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другого муниципального района, городского поселения, городского округа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городского округа, на территории которого находится административный центр соответствующего муниципального района) на сельские территории в границах соответствующего муниципального района (городского поселения, городского округа) для работы или осуществления индивидуальной предпринимательской деятельности в сфере агропромышленного комплекса, или социальной сфере, или в организациях (независимо от их организационно-правовой формы), осуществляющих ветеринарную деятельность для сельскохозяйственных животных (основное место работы), и имеющий высшее или среднее ветеринарное образование;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085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социальной выплаты имеет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изъявивший желание постоянно проживать на сельских территориях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этом: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имеющий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 (или) заемные средства в размере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 процентов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стоимости строительства (приобретения) жилья, определяемой в соответствии с пунктом 15 настоящего Положения, а также средств, необходимых для строительства (приобретения) жилья в случае, предусмотренном пунктом 20 настоящего Положения. В случае если указанная доля установлена в размере менее 30 процентов расчетной стоимости строительства жилья, образовавшаяся разница подлежит компенсации из средств местного бюджета. В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собственных средств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могут быть использованы средства (часть средств)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материнского (семейного) капитала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установленном Правилами направления средств (части средств) материнского (семейного) капитала на улучшение жилищных условий, утвержденными постановлением Правительства Российской Федерации от 12 декабря 2007 г. № 862 «О Правилах направления средств (части средств) материнского (семейного) капитала на улучшение жилищных условий». В качестве заемных средств не могут быть использованы средства жилищных (ипотечных) кредитов (займов), по которым в рамках государственной программы Российской Федерации «Комплексное развитие сельских территорий» предоставляется субсидия из федерального бюджета российским кредитным организациям и акционерному обществу «ДОМ.РФ» на возмещение недополученных доходов кредитных организаций, акционерного общества «ДОМ.РФ»;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761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21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социальной выплаты имеет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изъявивший желание постоянно проживать на сельских территориях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этом:</a:t>
            </a:r>
          </a:p>
          <a:p>
            <a:r>
              <a:rPr lang="ru-RU" sz="1600" dirty="0" smtClean="0"/>
              <a:t>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проживающий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 в границах соответствующего муниципального района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(городского поселения, городского округа), в который гражданин изъявил желание переехать на постоянное место жительства, на условиях найма, аренды, безвозмездного пользования либо на иных основаниях, предусмотренных законодательством Российской Федерации;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Российской Федерации на сельских территориях в границах соответствующего муниципального района (городского поселения, городского округа), на которые гражданин изъявил желание переехать на постоянное место жительства;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в собственности жилого помещения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(жилого дома) на сельских территориях в границах муниципального района (городского поселения, городского округа), на которые гражданин изъявил желание переехать на постоянное место жительства.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106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30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Условием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гражданином социальной выплаты является осуществление гражданином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социальной выплаты трудовой или предпринимательской деятельности в организациях одной сферы деятельности на сельской территории, в которой было построено (приобретено) жилье за счет средств социальной выплаты.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несоблюдения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данного условия Министерство сельского хозяйства и продовольствия Республики Тыва вправе требовать в судебном порядке от получателя социальной выплаты возврата средств в размере предоставленной социальной выплаты.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расторжения трудового договора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(прекращения индивидуальной предпринимательской деятельности) ранее срока, установленного настоящим пунктом, право гражданина на использование социальной выплаты сохраняется, если гражданин в срок, не превышающий 6 месяцев, заключил трудовой договор с другим работодателем или организовал иную индивидуальную предпринимательскую деятельность в агропромышленном комплексе, социальной сфере или в организациях, осуществляющих ветеринарную деятельность в отношении сельскохозяйственных животных (основное место работы), в сельской местности.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период трудовой деятельности у прежнего работодателя (период ведения прежней индивидуальной предпринимательской деятельности) учитывается при исполнении гражданином обязательства, предусмотренного настоящим пунктом.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672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167336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социальных выплат осуществляется в следующей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очередности:</a:t>
            </a:r>
          </a:p>
          <a:p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граждане,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по трудовым договорам или осуществляющие индивидуальную предпринимательскую деятельность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 на сельских территориях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работающие в организациях независимо от их организационно-правовой формы, осуществляющих ветеринарную деятельность для сельскохозяйственных животных, изъявившие желание улучшить жилищные условия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строительства жилого дома или участия в долевом строительстве жилых домов (квартир)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граждане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по трудовым договорам или осуществляющие индивидуальную предпринимательскую деятельность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сфере на сельских территориях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изъявившие желание улучшить жилищные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путем строительства жилого дома или участия в долевом строительстве жилых домов (квартир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граждане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по трудовым договорам или осуществляющие индивидуальную предпринимательскую деятельность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территориях, а также работающие в организациях независимо от их организационно-правовой формы, осуществляющих ветеринарную деятельность для сельскохозяйственных животных, изъявившие желание улучшить жилищные условия путем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жилых помещений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граждане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по трудовым договорам или осуществляющие индивидуальную предпринимательскую деятельность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сфере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территориях, изъявившие желание улучшить жилищные условия путем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жилых помещений.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278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167336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каждой из указанных в пункте 7 настоящего Положения групп граждан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в хронологическом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дате подачи заявления в соответствии с пунктом 21 настоящего Положения с учетом первоочередного предоставления социальных выплат: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 3 и более 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включенным в списки граждан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изъявивших желание улучшить жилищные условия с использованием социальных выплат в рамках ведомственной целевой программы «Устойчивое развитие сельских территорий» государственной программы развития сельского хозяйства и регулирования рынков сельскохозяйственной продукции, сырья и продовольствия, утвержденной постановлением Правительства Российской Федерации от 14 июля 2012 г. № 717 «О Государственной программе развития сельского хозяйства и регулирования рынков сельскохозяйственной продукции, сырья и продовольствия»,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реализовавшим свое право на получение социальной выплаты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начавшим строительство жилых домов (квартир)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путем участия в долевом строительстве, за счет собственных (заемных) средств в размере, указанном в пункте 5 настоящего Положения.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581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167336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Гражданин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предоставляется социальная выплата (далее – получатель социальной выплаты),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ее использовать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 строительство жилого дома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объекта индивидуального жилищного строительства), реконструкцию путем пристраивания жилого помещения к имеющемуся жилому дому (социальная выплата на реконструкцию может быть использована гражданином, указанным в подпункте «а» пункта 5 настоящего Положения) на сельских территориях, в том числе на завершение ранее начатого строительства жилого дома;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участие в долевом строительстве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жилых домов (квартир) на сельских территориях;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 приобретение жилого помещения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(жилого дома) на сельских территориях. Социальная выплата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использована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жилого помещения у близких родственников (супруга (супруги), дедушки (бабушки), внуков, родителей (в том числе усыновителей), детей (в том числе усыновленных), полнородных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братьев и сестер), а также на приобретение жилого помещения (жилого дома), в котором гражданин постоянно проживает (зарегистрирован по месту пребывания (месту жительства).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49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Жилое помещение (жилой дом), на строительство (приобретение) которого предоставляется социальная выплата, должно быть: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постоянного проживания;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централизованными или автономными инженерными системами (электроосвещение, водоснабжение, водоотведение, отопление, газоснабжение (в газифицированных районах);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размера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равного учетной норме площади жилого помещения в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1 члена семьи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установленной органом местного самоуправления.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354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жилого помещения указанным в пункте 10 настоящего Положения требованиям устанавливается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созданной органом местного самоуправления, на основании постановления Правительства Российской Федерации от 28 января 2006 г. № 47 «Об утверждении Положения о признании помещения жилым помещением, жилого помещения непригодным для проживания, многоквартирного дома аварийным и подлежащим сносу или реконструкции, садового дома жилым домом и жилого дома садовым домом».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335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гражданином для строительства (приобретения) жилья в качестве источника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жилищного кредита, в том числе ипотечного, полученного в кредитной организации, и (или) займа, привлеченного у юридического лица, социальная выплата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направлена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уплату первоначального взноса, на погашение основного долга и уплату процентов по кредиту (займу) при условии признания гражданина на дату заключения соответствующего кредитного договора (договора займа) имеющим право на получение социальной выплаты в соответствии с пунктом 5 настоящего Положения и включения его в список граждан, изъявивших желание улучшить жилищные условия с использованием социальных выплат, формируемый органом местного самоуправления.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социальной выплаты на уплату иных процентов, штрафов, комиссий и пеней за просрочку исполнения обязательств по указанным кредитам (займам)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социальной выплаты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погашение основной суммы долг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уплату процентов по кредиту (займу) на строительство (приобретение) жилья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социальной выплаты </a:t>
            </a:r>
            <a:r>
              <a:rPr lang="ru-RU" sz="15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 суммой остатка основного долга и остатка задолженности по выплате процентов за пользование кредитом (займом).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социальной выплаты на погашение основного долга и уплату процентов по кредиту (займу) на строительство (приобретение) жилья осуществляется на основании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кредитной организации (заимодавца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предоставившей гражданину кредит (заем), об остатке суммы основного долга и остатке задолженности по выплате процентов за пользование кредитом (займом).</a:t>
            </a:r>
            <a:endParaRPr sz="1500" b="0" i="0" u="none" dirty="0">
              <a:solidFill>
                <a:srgbClr val="730E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211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1005032" y="237506"/>
            <a:ext cx="7561262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I. Общие положения</a:t>
            </a:r>
          </a:p>
        </p:txBody>
      </p:sp>
      <p:sp>
        <p:nvSpPr>
          <p:cNvPr id="129" name="Google Shape;129;p18"/>
          <p:cNvSpPr txBox="1"/>
          <p:nvPr/>
        </p:nvSpPr>
        <p:spPr>
          <a:xfrm>
            <a:off x="1128157" y="1235035"/>
            <a:ext cx="7438137" cy="53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Настоящее Положение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порядок предоставления социальных выплат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(приобретение) жилья, в том числе путем участия в долевом строительстве, гражданам Российской Федерации (далее – граждане), проживающим и работающим на сельских территориях либо изъявившим желание переехать на постоянное место жительства на сельские территории и работать там (далее – социальные выплаты).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таких сельских территорий Республики Тыва определен в приложении № 5 к государственной программе Республики Тыва «Комплексное развитие сельских территорий», утвержденной постановлением Правительства Республики Тыва от 1 июня 2020 г. № 249.</a:t>
            </a:r>
          </a:p>
          <a:p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Социальные выплаты гражданам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предоставляются за счет средств федерального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бюджета республиканского бюджета Республики Тыва и (или) местных бюджетов.</a:t>
            </a:r>
          </a:p>
          <a:p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</a:t>
            </a:r>
            <a:r>
              <a:rPr 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предоставляются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членам их семей, ранее реализовавшим право на улучшение жилищных условий на сельских территориях с использованием средств социальных выплат или иной формы государственной поддержки за счет средств федерального бюджета, республиканского бюджета Республики Тыва и (или) местных бюджетов, предоставленных на улучшение жилищных условий.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на улучшение жилищных условий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 </a:t>
            </a:r>
            <a:r>
              <a:rPr 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предоставляются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гражданам, перед которыми государство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обязательства по обеспечению жильем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законодательством Российской Федерации.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30E00"/>
              </a:buClr>
              <a:buSzPts val="1400"/>
              <a:buFont typeface="Tahoma"/>
              <a:buNone/>
            </a:pPr>
            <a:r>
              <a:rPr lang="ru-RU" sz="1400" b="0" i="0" u="none" dirty="0" smtClean="0">
                <a:solidFill>
                  <a:srgbClr val="730E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</p:txBody>
      </p:sp>
      <p:cxnSp>
        <p:nvCxnSpPr>
          <p:cNvPr id="130" name="Google Shape;130;p18"/>
          <p:cNvCxnSpPr/>
          <p:nvPr/>
        </p:nvCxnSpPr>
        <p:spPr>
          <a:xfrm>
            <a:off x="933594" y="113172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Социальная выплата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направлена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уплату первоначального взноса, на погашение основного долга и уплату процентов по жилищным (ипотечным) кредитам (займам),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в рамках государственной программы Российской Федерации «Комплексное развитие сельских территорий»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субсидия из федерального бюджета российским кредитным организациям и акционерному обществу «ДОМ.РФ» на возмещение недополученных доходов кредитных организаций, акционерного общества «ДОМ.РФ».</a:t>
            </a:r>
          </a:p>
        </p:txBody>
      </p:sp>
    </p:spTree>
    <p:extLst>
      <p:ext uri="{BB962C8B-B14F-4D97-AF65-F5344CB8AC3E}">
        <p14:creationId xmlns:p14="http://schemas.microsoft.com/office/powerpoint/2010/main" val="229071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Право граждан на получение социальной выплаты удостоверяется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свидетельством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социальной выплаты на строительство (приобретение) жилья на сельских территориях, не являющимся ценной бумагой, по форме согласно приложению № 3 к настоящему Положению.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свидетельства составляет 1 год с даты выдачи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указанной в свидетельстве. По истечении срока действия свидетельство аннулируется.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свидетельства получателю социальной выплаты осуществляется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сельского хозяйства и продовольствия Республики Тыва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29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(приобретения) жилья, используемая для расчета размера социальной выплаты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определяется исходя из размера общей площади жилого помещения, установленного для семей разной численности (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кв. 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одиноких граждан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42 кв. 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семью из 2 человек 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18 кв. 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члена семьи при численности семьи, составляющей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более человек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 стоимости 1 кв. м общей площади жилья на сельских территориях в границах муниципального района Республики Тыва, утвержденной Министерством сельского хозяйства и продовольствия Республики Тыва на очередной финансовый год, но не превышающей средней рыночной стоимости 1 кв. м общей площади жилья по субъекту Российской Федерации, определяемой Министерством строительства и жилищно-коммунального хозяйства Российской Федерации на I квартал очередного финансового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124209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2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предоставления социальной выплаты 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ранее начатого строительства жилого дома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социальной выплаты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 остатком сметной стоимости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жилого дома.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стоимость жилого дома, строительство которого не завершено, учитывается в качестве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гражданина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строительства жилого дома.</a:t>
            </a:r>
          </a:p>
        </p:txBody>
      </p:sp>
    </p:spTree>
    <p:extLst>
      <p:ext uri="{BB962C8B-B14F-4D97-AF65-F5344CB8AC3E}">
        <p14:creationId xmlns:p14="http://schemas.microsoft.com/office/powerpoint/2010/main" val="292301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352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размера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выплаты производится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сельского хозяйства и продовольствия Республики Тыва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гражданина и всех членов его семьи, указанных в заявлении, оформленном в соответствии с пунктами 15–16 настоящего Положения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социальной выплаты вправе осуществить строительство (приобретение) жилья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 установленного пунктом 15 настоящего Положения размера общей площади жилого помещения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оплаты им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и (или) заемных средств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строительства (приобретения) части жилья, превышающей указанный размер.</a:t>
            </a:r>
          </a:p>
        </p:txBody>
      </p:sp>
    </p:spTree>
    <p:extLst>
      <p:ext uri="{BB962C8B-B14F-4D97-AF65-F5344CB8AC3E}">
        <p14:creationId xmlns:p14="http://schemas.microsoft.com/office/powerpoint/2010/main" val="85313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2"/>
            <a:ext cx="7552707" cy="539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подает в орган местного самоуправления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включении в состав участников мероприятий по улучшению жилищных условий граждан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согласно приложению № 4 к настоящему Положению (далее – заявление). В заявлении указываются сведения о гражданине и всех членах его семьи, претендующих на получение социальной выплаты. Заявление подается с приложением: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копий документов,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удостоверяющих личность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заявителя и членов его семьи;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документов, подтверждающих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отношения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лицами, указанными в заявлении в качестве членов семьи;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документов, подтверждающих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по месту жительства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месту пребывания) гражданина и членов его семьи;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документов, подтверждающих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заявителя и (или) членов его семьи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и (или) заемных средств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размере, установленном пунктом 5 настоящего Положения, а также при необходимости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(лица, состоящего в зарегистрированном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заявителем)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материнского (семейного) капитала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1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2"/>
            <a:ext cx="7552707" cy="539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Гражданин подает в орган местного самоуправления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подается с приложением: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гражданина нуждающимся в улучшении жилищных условий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лиц, постоянно проживающих на сельских территориях), или копии документов, подтверждающих соответствие условиям, установленным подпунктом «б» пункта 5 настоящего Положения (для лиц, изъявивших желание постоянно проживать в сельской местности, за исключением условия о переезде на сельские территории);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копии трудовой книжки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(копии трудовых договоров), или информации о трудовой деятельности в соответствии со сведениями о трудовой деятельности, предусмотренными статьей 66.1 Трудового кодекса Российской Федерации, в распечатанном виде либо в электронной форме с цифровой подписью для работающих по трудовым договорам, или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содержащих сведения о государственной регистрации физического лица в качестве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 либо индивидуального предпринимателя – главы крестьянского (фермерского) хозяйства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содержащих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планируемом строительстве жилья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документов, подтверждающих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жилья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планируемого к строительству (приобретению), а также документов, подтверждающих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осуществление предпринимательской деятельности на сельских территориях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согласия на обработку персональных данных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согласно приложению № 5 к настоящему Положению.</a:t>
            </a:r>
          </a:p>
        </p:txBody>
      </p:sp>
    </p:spTree>
    <p:extLst>
      <p:ext uri="{BB962C8B-B14F-4D97-AF65-F5344CB8AC3E}">
        <p14:creationId xmlns:p14="http://schemas.microsoft.com/office/powerpoint/2010/main" val="593497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2"/>
            <a:ext cx="7552707" cy="52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Республики Тыва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представленных органами местного самоуправления списков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пункте 21 настоящего Положения, и документов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сводный список по Республике Тыва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сводный список по предоставлению социальных выплат на строительство (приобретение) жилья гражданам, проживающим на сельских территориях, на очередной финансовый год в соответствии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комиссии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распределению субсидий на улучшение жилищных условий граждан, проживающих в сельской местности,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органы местного самоуправления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принятом решении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доведения до сведения граждан информации о включении их в указанные сводные списки.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Республики Тыва вносит изменения в сводный список, утвержденный на очередной финансовый год, с учетом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субсидии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предусмотренного республиканскому бюджету Республики Тыва на очередной финансовый год на мероприятия.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размер субсидии недостаточен для предоставления социальной выплаты одному получателю социальной выплаты в сводный список включается указанный получатель социальной выплаты (с его согласия) на условиях частичного предоставления социальной выплаты в размере, соответствующем этому размеру субсидии. При формировании следующего сводного списка на соответствующий финансовый год данный участник является приоритетным для предоставления оставшейся части социальной выплаты.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4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4247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сельского хозяйства и продовольствия Республики Тыва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кредитными организациями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порядке обслуживания социальных выплат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предусматриваются основания для заключения с получателями социальных выплат договора банковского счета, условия зачисления социальных выплат на банковские счета и их списания, а также ежеквартальное представление информации о количестве открытых и закрытых банковских счетов по обслуживанию социальных выплат.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Получатель социальной выплаты представляет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в кредитную организацию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заключения договора банковского счета и открытия банковского счета, предназначенного для зачисления социальной выплаты.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сельского хозяйства и продовольствия Республики Тыва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обязано уведомить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социальных выплат о поступлении денежных средств на их банковские счета.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3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2"/>
            <a:ext cx="7552707" cy="567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социальных выплат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банковских счетов получателей социальных выплат производится кредитной организацией: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исполнителю (подрядчику),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в договоре подряда на строительство жилого дома для получателя социальной выплаты;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счет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эскроу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указанный в договоре участия в долевом строительстве жилых домов (квартир), в котором получатель социальной выплаты является участником долевого строительства, оформленном в соответствии с требованиями Федерального закона от 30 декабря 2004 г.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Федерации»;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продавцу,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в договоре купли-продажи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которого осуществлена государственная регистрация права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на приобретаемое жилое помещение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указанному в договоре купли-продажи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оборудования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жилого дома собственными силами получателя социальной выплаты;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кредитной организации или юридическому лицу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указанным в кредитном договоре (договоре займа) о предоставлении гражданину кредита (займа) на строительство (приобретение) жилья, в том числе ипотечного.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9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12038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45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600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физическое лицо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являющееся гражданином Российской Федерации.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6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семьи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в целях настоящего Положения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marL="285750" indent="-285750">
              <a:buClr>
                <a:schemeClr val="dk1"/>
              </a:buClr>
              <a:buSzPts val="1600"/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(зарегистрированные по месту жительства) совместно с ним его супруга (супруг),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600"/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дети, в том числе усыновленные, и родители.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600"/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и нетрудоспособные иждивенцы признаются членами семьи гражданина, если они вселены им в жилое помещение по месту его жительства.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dk1"/>
              </a:buClr>
              <a:buSzPts val="1600"/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исключительных случаях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признаны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семьи этого гражданина в судебном порядке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9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в пункте 26 настоящего Положения договоры до представления их в кредитную организацию проходят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Министерстве сельского хозяйства и продовольствия Республики Тыва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соответствия сведе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ний, указанных в них, сведениям, содержащимся в свидетельствах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перечисления социальной выплаты с банковского счета получателя социальной выплаты лицам, указанным в пункте 27 настоящего Положения, кредитная организация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Министерство сельского хозяйства и продовольствия Республики Тыва, выдавшее свидетельство, подлинник свидетельства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отметкой о произведенной оплате, где оно хранится в течение 5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1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39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Жилое помещение </a:t>
            </a:r>
            <a:r>
              <a:rPr lang="ru-RU" sz="1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в общую собственность всех членов семьи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свидетельстве, в период действия свидетельства в соответствии с пунктом 14 настоящего Положения.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реализации и (или) передачи гражданином в аренду третьим лицам жилого помещения (жилого дома)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лет со дня оформления права собственности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в размере предоставленной социальной выплаты </a:t>
            </a:r>
            <a:r>
              <a:rPr lang="ru-RU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истребуются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получателя социальной выплаты в судебном порядке в соответствии с законодательством Российской Федерации. </a:t>
            </a:r>
            <a:r>
              <a:rPr lang="ru-RU" sz="1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указанного требования осуществляется Министерством сельского хозяйства и продовольствия Республики Тыва.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для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строительства (приобретения) жилья ипотечного жилищного кредита (займа)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построенного (приобретенного) жилого помещения в </a:t>
            </a:r>
            <a:r>
              <a:rPr lang="ru-RU" sz="13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одного из супругов или обоих супругов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лицо (лица), на чье имя оформлено право собственности на жилое помещение, представляет в Министерство сельского хозяйства и продовольствия Республики Тыва и орган местного самоуправления заверенное в установленном порядке </a:t>
            </a:r>
            <a:r>
              <a:rPr lang="ru-RU" sz="1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переоформить после снятия обременения построенное (приобретенное) жилое помещение (жилой дом) в общую собственность всех членов семьи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свидетельстве.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для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строительства (приобретения) жилья средств (части средств)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материнского (семейного) капитала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построенного (приобретенного) жилого помещения в собственность осуществляется в порядке, установленном Правилами направления средств (части средств) материнского (семейного) капитала на улучшение жилищных условий, утвержденными постановлением Правительства Российской Федерации от 12 декабря 2007 г. № 862 «О Правилах направления средств (части средств) материнского (семейного) капитала на улучшение жилищных условий».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Республики Тыва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требовать в судебном порядке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получателя социальной выплаты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возврата средств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предоставленной социальной выплаты в случае несоблюдения срока, установленного для оформления жилого помещения в собственность.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0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096633"/>
            <a:ext cx="7552707" cy="567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Республики Тыва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реестры выданных свидетельств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форме согласно приложению № 7 к настоящему Положению.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сельского хозяйства и продовольствия Республики Тыва, осуществляет выполнение следующих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вручение получателям социальных выплат свидетельств, оформленных в установленной форме согласно приложению № 3 к настоящему Положению;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населению, в том числе с использованием средств массовой информации, условий и порядка получения и использования социальных выплат;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с кредитными организациями соглашений, предусмотренных пунктом 23 настоящего Положения, и представление в территориальный орган Федерального казначейства платежных поручений на перечисление социальных выплат на банковские счета получателей социальных выплат в срок, определенный в указанных соглашениях, в случае перечисления субсидий в бюджет соответствующего муниципального образования;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указанных в пункте 27 настоящего Положения договоров до их представления в кредитную организацию на предмет соответствия сведений, указанных в них, сведениям, содержащимся в свидетельствах;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ведение реестров выданных свидетельств;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уведомление получателей социальных выплат о поступлении денежных средств на их банковские счета в случае перечисления субсидий в бюджет соответствующего муниципального образования.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При рождении (усыновлении) у гражданина 1 и более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Республики Тыва вправе осуществлять дополнительное (сверх предусмотренного размера социальной выплаты) выделение средств на погашение основной суммы долга и уплату процентов по кредитам (займам), в том числе ипотечным, на строительство (приобретение) жилья за счет средств муниципального бюджета в порядке и на условиях, которые определяются муниципальными правовыми актами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108508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21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агропромышленным комплексом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деятельность сельскохозяйственных товаропроизводителей, признанных таковыми в соответствии со статьей 3 Федерального закона от 29 декабря 2006 г. № 264-ФЗ «О развитии сельского хозяйства»,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граждан, ведущих личное подсобное хозяйство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деятельность организаций и индивидуальных предпринимателей, осуществляющих первичную и (или) последующую (промышленную) переработку сельскохозяйственной продукции и ее реализацию в соответствии с перечнем, утвержденным Правительством Российской Федерации в соответствии с частью 1 статьи 3 указанного Федерального закона, при условии, что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дохода от реализации этой продукции в доходе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организаций и индивидуальных предпринимателей составляет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процентов за календарный год.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939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330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понимаются организации независимо от их организационно-правовой формы, а также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выполняющие работы или оказывающие услуги на сельских территориях в области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образования, социального обслуживания, культуры, физической культуры и спорта.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1513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8067" y="1276350"/>
            <a:ext cx="7552707" cy="540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социальной выплаты имеет:</a:t>
            </a: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гражданин, постоянно проживающий на сельских территориях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(подтверждается регистрацией в установленном порядке по месту жительства) и при этом: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осуществляющий деятельность по трудовому договору или индивидуальную предпринимательскую деятельность в сфере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социальной сфере, или в организациях (независимо от их организационно-правовой формы), осуществляющих ветеринарную деятельность для сельскохозяйственных животных (основное место работы), и имеющий высшее или среднее ветеринарное образование, на сельских территориях (непрерывно в организациях одной сферы деятельности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 менее одного года на дату включения в сводные списки участников мероприятий по улучшению жилищных условий граждан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проживающих на сельских территориях, – получателей социальных выплат, формируемые в соответствии с пунктом 24 настоящего Положения) (далее соответственно – участники мероприятий, сводный список) по форме согласно приложению № 2 к настоящему Положению;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2948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21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b="1" dirty="0"/>
              <a:t>5. </a:t>
            </a:r>
            <a:r>
              <a:rPr lang="ru-RU" sz="1800" b="1" u="sng" dirty="0">
                <a:solidFill>
                  <a:srgbClr val="FF0000"/>
                </a:solidFill>
              </a:rPr>
              <a:t>Право</a:t>
            </a:r>
            <a:r>
              <a:rPr lang="ru-RU" sz="1800" b="1" u="sng" dirty="0"/>
              <a:t> на получение социальной выплаты имеет: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гражданин, постоянно проживающий на сельских территориях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(подтверждается регистрацией в установленном порядке по месту жительства) и при этом: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 (или) заемные средства в размере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 процентов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стоимости строительства (приобретения) жилья, определяемой в соответствии с пунктом 15 настоящего Положения, а также средства, необходимые для строительства (приобретения) жилья в случае, предусмотренном пунктом 20 настоящего Положения. В случае если указанная доля установлена в размере менее 30 процентов расчетной стоимости строительства жилья, образовавшаяся разница подлежит компенсации за счет местного бюджета.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собственных средств гражданином могут быть использованы средства (часть средств) материнского (семейного) капитала в порядке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установленном Правилами направления средств (части средств) материнского (семейного) капитала на улучшение жилищных условий, утвержденными постановлением Правительства Российской Федерации от 12 декабря 2007 г. № 862 «О Правилах направления средств (части средств) материнского (семейного) капитала на улучшение жилищных условий».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заемных средств </a:t>
            </a:r>
            <a:r>
              <a:rPr lang="ru-RU" sz="15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использованы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жилищных (ипотечных) кредитов (займов)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в рамках государственной программы Российской Федерации «Комплексное развитие сельских территорий» предоставляется субсидия из федерального бюджета российским кредитным организациям и акционерному обществу «ДОМ.РФ» на возмещение недополученных доходов кредитных организаций, акционерного общества «ДОМ.РФ»;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166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540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/>
              <a:t>5. </a:t>
            </a:r>
            <a:r>
              <a:rPr lang="ru-RU" sz="1800" u="sng" dirty="0">
                <a:solidFill>
                  <a:srgbClr val="FF0000"/>
                </a:solidFill>
              </a:rPr>
              <a:t>Право</a:t>
            </a:r>
            <a:r>
              <a:rPr lang="ru-RU" sz="1800" u="sng" dirty="0"/>
              <a:t> на получение социальной выплаты имеет:</a:t>
            </a:r>
          </a:p>
          <a:p>
            <a:pPr marL="285750" indent="-285750">
              <a:buClr>
                <a:schemeClr val="dk1"/>
              </a:buClr>
              <a:buSzPts val="1600"/>
            </a:pPr>
            <a:endParaRPr lang="ru-RU" sz="1800" dirty="0" smtClean="0"/>
          </a:p>
          <a:p>
            <a:pPr marL="285750" indent="-285750">
              <a:buClr>
                <a:schemeClr val="dk1"/>
              </a:buClr>
              <a:buSzPts val="1600"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гражданин, постоянно проживающий на сельских территориях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(подтверждается регистрацией в установленном порядке по месту жительства) и при этом:</a:t>
            </a:r>
          </a:p>
          <a:p>
            <a:pPr marL="285750" indent="-285750">
              <a:buClr>
                <a:schemeClr val="dk1"/>
              </a:buClr>
              <a:buSzPts val="1600"/>
            </a:pPr>
            <a:r>
              <a:rPr lang="ru-RU" sz="1800" dirty="0" smtClean="0">
                <a:solidFill>
                  <a:srgbClr val="FF0000"/>
                </a:solidFill>
              </a:rPr>
              <a:t>	признанный </a:t>
            </a:r>
            <a:r>
              <a:rPr lang="ru-RU" sz="1800" dirty="0">
                <a:solidFill>
                  <a:srgbClr val="FF0000"/>
                </a:solidFill>
              </a:rPr>
              <a:t>нуждающимся в улучшении жилищных условий</a:t>
            </a:r>
            <a:r>
              <a:rPr lang="ru-RU" sz="1800" dirty="0"/>
              <a:t>. В целях настоящего Положения признание граждан нуждающимися в улучшении жилищных условий осуществляется </a:t>
            </a:r>
            <a:r>
              <a:rPr lang="ru-RU" sz="1800" dirty="0">
                <a:solidFill>
                  <a:srgbClr val="0070C0"/>
                </a:solidFill>
              </a:rPr>
              <a:t>органами местного самоуправления по месту их постоянного жительства (регистрация по месту жительства)</a:t>
            </a:r>
            <a:r>
              <a:rPr lang="ru-RU" sz="1800" dirty="0"/>
              <a:t> на основании статьи 51 Жилищного кодекса Российской Федерации. </a:t>
            </a:r>
            <a:r>
              <a:rPr lang="ru-RU" sz="1800" u="sng" dirty="0">
                <a:solidFill>
                  <a:srgbClr val="C00000"/>
                </a:solidFill>
              </a:rPr>
              <a:t>Граждане, </a:t>
            </a:r>
            <a:r>
              <a:rPr lang="ru-RU" sz="1800" u="sng" dirty="0">
                <a:solidFill>
                  <a:srgbClr val="FF0000"/>
                </a:solidFill>
              </a:rPr>
              <a:t>намеренно ухудшившие жилищные условия</a:t>
            </a:r>
            <a:r>
              <a:rPr lang="ru-RU" sz="1800" u="sng" dirty="0">
                <a:solidFill>
                  <a:srgbClr val="C00000"/>
                </a:solidFill>
              </a:rPr>
              <a:t>, могут быть признаны нуждающимися в улучшении жилищных условий не ранее чем через 5 лет со дня совершения указанных намеренных действий;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139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27421" y="154379"/>
            <a:ext cx="7874000" cy="76517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II. Порядок предоставления социальных выплат</a:t>
            </a:r>
          </a:p>
        </p:txBody>
      </p:sp>
      <p:cxnSp>
        <p:nvCxnSpPr>
          <p:cNvPr id="137" name="Google Shape;137;p19"/>
          <p:cNvCxnSpPr/>
          <p:nvPr/>
        </p:nvCxnSpPr>
        <p:spPr>
          <a:xfrm>
            <a:off x="1187531" y="1096633"/>
            <a:ext cx="7632700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4402137" y="1276350"/>
            <a:ext cx="40116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78175" y="6308725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187531" y="1276350"/>
            <a:ext cx="7552707" cy="399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получение социальной выплаты имеет: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изъявивший желание постоянно проживать на сельских территориях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этом: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 деятельность по трудовому договору или индивидуальную предпринимательскую деятельность в сфере агропромышленного комплекса, или социальной сфере, или в организациях (независимо от их организационно-правовой формы), осуществляющих ветеринарную деятельность для сельскохозяйственных животных (основное место работы), и имеющий высшее или среднее ветеринарное образование;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8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30E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244773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4701</Words>
  <Application>Microsoft Office PowerPoint</Application>
  <PresentationFormat>Экран (4:3)</PresentationFormat>
  <Paragraphs>195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Impact</vt:lpstr>
      <vt:lpstr>Gill Sans MT</vt:lpstr>
      <vt:lpstr>Corbel</vt:lpstr>
      <vt:lpstr>Tahoma</vt:lpstr>
      <vt:lpstr>Wingdings 2</vt:lpstr>
      <vt:lpstr>Times New Roman</vt:lpstr>
      <vt:lpstr>Verdana</vt:lpstr>
      <vt:lpstr>2_NewsPrint</vt:lpstr>
      <vt:lpstr>3_NewsPrint</vt:lpstr>
      <vt:lpstr>4_NewsPrint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94</cp:revision>
  <dcterms:modified xsi:type="dcterms:W3CDTF">2022-12-01T09:12:38Z</dcterms:modified>
</cp:coreProperties>
</file>