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1" r:id="rId2"/>
    <p:sldId id="457" r:id="rId3"/>
    <p:sldId id="458" r:id="rId4"/>
    <p:sldId id="459" r:id="rId5"/>
    <p:sldId id="460" r:id="rId6"/>
    <p:sldId id="461" r:id="rId7"/>
    <p:sldId id="462" r:id="rId8"/>
    <p:sldId id="467" r:id="rId9"/>
    <p:sldId id="425" r:id="rId10"/>
    <p:sldId id="463" r:id="rId11"/>
    <p:sldId id="470" r:id="rId12"/>
    <p:sldId id="465" r:id="rId13"/>
    <p:sldId id="466" r:id="rId14"/>
    <p:sldId id="468" r:id="rId15"/>
    <p:sldId id="492" r:id="rId16"/>
    <p:sldId id="491" r:id="rId17"/>
    <p:sldId id="418" r:id="rId18"/>
    <p:sldId id="472" r:id="rId19"/>
    <p:sldId id="473" r:id="rId20"/>
    <p:sldId id="474" r:id="rId21"/>
    <p:sldId id="475" r:id="rId22"/>
    <p:sldId id="476" r:id="rId23"/>
    <p:sldId id="478" r:id="rId24"/>
    <p:sldId id="480" r:id="rId25"/>
    <p:sldId id="481" r:id="rId26"/>
    <p:sldId id="482" r:id="rId27"/>
    <p:sldId id="483" r:id="rId28"/>
    <p:sldId id="489" r:id="rId29"/>
    <p:sldId id="484" r:id="rId30"/>
    <p:sldId id="485" r:id="rId31"/>
    <p:sldId id="486" r:id="rId32"/>
    <p:sldId id="487" r:id="rId33"/>
    <p:sldId id="488" r:id="rId34"/>
    <p:sldId id="490" r:id="rId35"/>
    <p:sldId id="300" r:id="rId36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FF"/>
    <a:srgbClr val="3366FF"/>
    <a:srgbClr val="FFFFFF"/>
    <a:srgbClr val="FF99FF"/>
    <a:srgbClr val="FF0066"/>
    <a:srgbClr val="00FF00"/>
    <a:srgbClr val="00FFCC"/>
    <a:srgbClr val="FF33CC"/>
    <a:srgbClr val="00CC00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5442" autoAdjust="0"/>
    <p:restoredTop sz="65591" autoAdjust="0"/>
  </p:normalViewPr>
  <p:slideViewPr>
    <p:cSldViewPr snapToGrid="0">
      <p:cViewPr>
        <p:scale>
          <a:sx n="72" d="100"/>
          <a:sy n="72" d="100"/>
        </p:scale>
        <p:origin x="-126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моложе трудоспособного возраста</c:v>
                </c:pt>
                <c:pt idx="2">
                  <c:v>трудоспособный возраст</c:v>
                </c:pt>
                <c:pt idx="3">
                  <c:v>старше трудоспособного возраста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12546</c:v>
                </c:pt>
                <c:pt idx="1">
                  <c:v>5238</c:v>
                </c:pt>
                <c:pt idx="2">
                  <c:v>5941</c:v>
                </c:pt>
                <c:pt idx="3">
                  <c:v>1367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3.4722222222222264E-3"/>
                  <c:y val="0.10943527377488523"/>
                </c:manualLayout>
              </c:layout>
              <c:showVal val="1"/>
            </c:dLbl>
            <c:dLbl>
              <c:idx val="1"/>
              <c:layout>
                <c:manualLayout>
                  <c:x val="-8.1018518518518948E-3"/>
                  <c:y val="9.5405110470412668E-2"/>
                </c:manualLayout>
              </c:layout>
              <c:showVal val="1"/>
            </c:dLbl>
            <c:dLbl>
              <c:idx val="2"/>
              <c:layout>
                <c:manualLayout>
                  <c:x val="-2.3148148148148151E-3"/>
                  <c:y val="0.13749560038382991"/>
                </c:manualLayout>
              </c:layout>
              <c:showVal val="1"/>
            </c:dLbl>
            <c:dLbl>
              <c:idx val="3"/>
              <c:layout>
                <c:manualLayout>
                  <c:x val="-8.1018518518518514E-3"/>
                  <c:y val="8.1374947165940265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моложе трудоспособного возраста</c:v>
                </c:pt>
                <c:pt idx="2">
                  <c:v>трудоспособный возраст</c:v>
                </c:pt>
                <c:pt idx="3">
                  <c:v>старше трудоспособного возраста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12493</c:v>
                </c:pt>
                <c:pt idx="1">
                  <c:v>5181</c:v>
                </c:pt>
                <c:pt idx="2">
                  <c:v>5982</c:v>
                </c:pt>
                <c:pt idx="3">
                  <c:v>1330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моложе трудоспособного возраста</c:v>
                </c:pt>
                <c:pt idx="2">
                  <c:v>трудоспособный возраст</c:v>
                </c:pt>
                <c:pt idx="3">
                  <c:v>старше трудоспособного возраста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12526</c:v>
                </c:pt>
                <c:pt idx="1">
                  <c:v>5191</c:v>
                </c:pt>
                <c:pt idx="2">
                  <c:v>5993</c:v>
                </c:pt>
                <c:pt idx="3">
                  <c:v>1333</c:v>
                </c:pt>
              </c:numCache>
            </c:numRef>
          </c:val>
        </c:ser>
        <c:axId val="84955136"/>
        <c:axId val="84956672"/>
      </c:barChart>
      <c:catAx>
        <c:axId val="84955136"/>
        <c:scaling>
          <c:orientation val="minMax"/>
        </c:scaling>
        <c:axPos val="b"/>
        <c:tickLblPos val="nextTo"/>
        <c:crossAx val="84956672"/>
        <c:crosses val="autoZero"/>
        <c:auto val="1"/>
        <c:lblAlgn val="ctr"/>
        <c:lblOffset val="100"/>
      </c:catAx>
      <c:valAx>
        <c:axId val="84956672"/>
        <c:scaling>
          <c:orientation val="minMax"/>
        </c:scaling>
        <c:axPos val="l"/>
        <c:majorGridlines/>
        <c:numFmt formatCode="General" sourceLinked="1"/>
        <c:tickLblPos val="nextTo"/>
        <c:crossAx val="849551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12362</c:v>
                </c:pt>
                <c:pt idx="1">
                  <c:v>12395</c:v>
                </c:pt>
                <c:pt idx="2">
                  <c:v>12546</c:v>
                </c:pt>
                <c:pt idx="3">
                  <c:v>12493</c:v>
                </c:pt>
                <c:pt idx="4">
                  <c:v>12526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6189</c:v>
                </c:pt>
                <c:pt idx="1">
                  <c:v>6196</c:v>
                </c:pt>
                <c:pt idx="2">
                  <c:v>6265</c:v>
                </c:pt>
                <c:pt idx="3">
                  <c:v>6212</c:v>
                </c:pt>
                <c:pt idx="4">
                  <c:v>6228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ЖЕНЩИНЫ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6173</c:v>
                </c:pt>
                <c:pt idx="1">
                  <c:v>6199</c:v>
                </c:pt>
                <c:pt idx="2">
                  <c:v>6281</c:v>
                </c:pt>
                <c:pt idx="3">
                  <c:v>6281</c:v>
                </c:pt>
                <c:pt idx="4">
                  <c:v>6298</c:v>
                </c:pt>
              </c:numCache>
            </c:numRef>
          </c:val>
        </c:ser>
        <c:overlap val="100"/>
        <c:axId val="126040320"/>
        <c:axId val="126054400"/>
      </c:barChart>
      <c:catAx>
        <c:axId val="126040320"/>
        <c:scaling>
          <c:orientation val="minMax"/>
        </c:scaling>
        <c:axPos val="b"/>
        <c:numFmt formatCode="General" sourceLinked="1"/>
        <c:tickLblPos val="nextTo"/>
        <c:crossAx val="126054400"/>
        <c:crosses val="autoZero"/>
        <c:auto val="1"/>
        <c:lblAlgn val="ctr"/>
        <c:lblOffset val="100"/>
      </c:catAx>
      <c:valAx>
        <c:axId val="126054400"/>
        <c:scaling>
          <c:orientation val="minMax"/>
        </c:scaling>
        <c:axPos val="l"/>
        <c:majorGridlines/>
        <c:numFmt formatCode="0%" sourceLinked="1"/>
        <c:tickLblPos val="nextTo"/>
        <c:crossAx val="12604032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ЛЕТ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66.3</c:v>
                </c:pt>
                <c:pt idx="1">
                  <c:v>66.3</c:v>
                </c:pt>
                <c:pt idx="2">
                  <c:v>66.959999999999994</c:v>
                </c:pt>
                <c:pt idx="3">
                  <c:v>67.930000000000007</c:v>
                </c:pt>
                <c:pt idx="4">
                  <c:v>68.31</c:v>
                </c:pt>
                <c:pt idx="5">
                  <c:v>68.989999999999995</c:v>
                </c:pt>
              </c:numCache>
            </c:numRef>
          </c:val>
        </c:ser>
        <c:marker val="1"/>
        <c:axId val="141688192"/>
        <c:axId val="141702272"/>
      </c:lineChart>
      <c:catAx>
        <c:axId val="141688192"/>
        <c:scaling>
          <c:orientation val="minMax"/>
        </c:scaling>
        <c:axPos val="b"/>
        <c:numFmt formatCode="General" sourceLinked="1"/>
        <c:tickLblPos val="nextTo"/>
        <c:crossAx val="141702272"/>
        <c:crosses val="autoZero"/>
        <c:auto val="1"/>
        <c:lblAlgn val="ctr"/>
        <c:lblOffset val="100"/>
      </c:catAx>
      <c:valAx>
        <c:axId val="141702272"/>
        <c:scaling>
          <c:orientation val="minMax"/>
        </c:scaling>
        <c:axPos val="l"/>
        <c:majorGridlines/>
        <c:numFmt formatCode="General" sourceLinked="1"/>
        <c:tickLblPos val="nextTo"/>
        <c:crossAx val="141688192"/>
        <c:crosses val="autoZero"/>
        <c:crossBetween val="between"/>
      </c:val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45594907407407431"/>
          <c:y val="0.18800418827993096"/>
        </c:manualLayout>
      </c:layout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7.7778689122193156E-2"/>
          <c:y val="0.14409684745544787"/>
          <c:w val="0.79076297754447444"/>
          <c:h val="0.71651116016635485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7700</c:v>
                </c:pt>
                <c:pt idx="1">
                  <c:v>5897.8</c:v>
                </c:pt>
                <c:pt idx="2">
                  <c:v>6519.8</c:v>
                </c:pt>
                <c:pt idx="3">
                  <c:v>6605</c:v>
                </c:pt>
                <c:pt idx="4">
                  <c:v>6690</c:v>
                </c:pt>
                <c:pt idx="5">
                  <c:v>6777</c:v>
                </c:pt>
              </c:numCache>
            </c:numRef>
          </c:val>
        </c:ser>
        <c:marker val="1"/>
        <c:axId val="141713792"/>
        <c:axId val="141715328"/>
      </c:lineChart>
      <c:catAx>
        <c:axId val="141713792"/>
        <c:scaling>
          <c:orientation val="minMax"/>
        </c:scaling>
        <c:axPos val="b"/>
        <c:numFmt formatCode="General" sourceLinked="1"/>
        <c:tickLblPos val="nextTo"/>
        <c:crossAx val="141715328"/>
        <c:crosses val="autoZero"/>
        <c:auto val="1"/>
        <c:lblAlgn val="ctr"/>
        <c:lblOffset val="100"/>
      </c:catAx>
      <c:valAx>
        <c:axId val="141715328"/>
        <c:scaling>
          <c:orientation val="minMax"/>
        </c:scaling>
        <c:axPos val="l"/>
        <c:majorGridlines/>
        <c:numFmt formatCode="General" sourceLinked="1"/>
        <c:tickLblPos val="nextTo"/>
        <c:crossAx val="1417137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рублей</c:v>
                </c:pt>
              </c:strCache>
            </c:strRef>
          </c:cat>
          <c:val>
            <c:numRef>
              <c:f>Лист1!$B$2</c:f>
              <c:numCache>
                <c:formatCode>_-* #,##0.00\ _₽_-;\-* #,##0.00\ _₽_-;_-* "-"??\ _₽_-;_-@_-</c:formatCode>
                <c:ptCount val="1"/>
                <c:pt idx="0">
                  <c:v>33318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рублей</c:v>
                </c:pt>
              </c:strCache>
            </c:strRef>
          </c:cat>
          <c:val>
            <c:numRef>
              <c:f>Лист1!$C$2</c:f>
              <c:numCache>
                <c:formatCode>_-* #,##0.00\ _₽_-;\-* #,##0.00\ _₽_-;_-* "-"??\ _₽_-;_-@_-</c:formatCode>
                <c:ptCount val="1"/>
                <c:pt idx="0">
                  <c:v>34257.699999999997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2.5254293948050392E-2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рублей</c:v>
                </c:pt>
              </c:strCache>
            </c:strRef>
          </c:cat>
          <c:val>
            <c:numRef>
              <c:f>Лист1!$D$2</c:f>
              <c:numCache>
                <c:formatCode>_-* #,##0.00\ _₽_-;\-* #,##0.00\ _₽_-;_-* "-"??\ _₽_-;_-@_-</c:formatCode>
                <c:ptCount val="1"/>
                <c:pt idx="0">
                  <c:v>36313.199999999997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рублей</c:v>
                </c:pt>
              </c:strCache>
            </c:strRef>
          </c:cat>
          <c:val>
            <c:numRef>
              <c:f>Лист1!$E$2</c:f>
              <c:numCache>
                <c:formatCode>_-* #,##0.00\ _₽_-;\-* #,##0.00\ _₽_-;_-* "-"??\ _₽_-;_-@_-</c:formatCode>
                <c:ptCount val="1"/>
                <c:pt idx="0">
                  <c:v>38492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рублей</c:v>
                </c:pt>
              </c:strCache>
            </c:strRef>
          </c:cat>
          <c:val>
            <c:numRef>
              <c:f>Лист1!$F$2</c:f>
              <c:numCache>
                <c:formatCode>_-* #,##0.00\ _₽_-;\-* #,##0.00\ _₽_-;_-* "-"??\ _₽_-;_-@_-</c:formatCode>
                <c:ptCount val="1"/>
                <c:pt idx="0">
                  <c:v>40801.5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2025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рублей</c:v>
                </c:pt>
              </c:strCache>
            </c:strRef>
          </c:cat>
          <c:val>
            <c:numRef>
              <c:f>Лист1!$G$2</c:f>
              <c:numCache>
                <c:formatCode>_-* #,##0.00\ _₽_-;\-* #,##0.00\ _₽_-;_-* "-"??\ _₽_-;_-@_-</c:formatCode>
                <c:ptCount val="1"/>
                <c:pt idx="0">
                  <c:v>43249.599999999999</c:v>
                </c:pt>
              </c:numCache>
            </c:numRef>
          </c:val>
        </c:ser>
        <c:axId val="125991552"/>
        <c:axId val="128078208"/>
      </c:barChart>
      <c:catAx>
        <c:axId val="125991552"/>
        <c:scaling>
          <c:orientation val="minMax"/>
        </c:scaling>
        <c:axPos val="b"/>
        <c:tickLblPos val="nextTo"/>
        <c:crossAx val="128078208"/>
        <c:crosses val="autoZero"/>
        <c:auto val="1"/>
        <c:lblAlgn val="ctr"/>
        <c:lblOffset val="100"/>
      </c:catAx>
      <c:valAx>
        <c:axId val="128078208"/>
        <c:scaling>
          <c:orientation val="minMax"/>
        </c:scaling>
        <c:axPos val="l"/>
        <c:majorGridlines/>
        <c:numFmt formatCode="_-* #,##0.00\ _₽_-;\-* #,##0.00\ _₽_-;_-* &quot;-&quot;??\ _₽_-;_-@_-" sourceLinked="1"/>
        <c:tickLblPos val="nextTo"/>
        <c:crossAx val="12599155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0525554097404508"/>
          <c:y val="9.5369979825288026E-2"/>
          <c:w val="0.82960848643919682"/>
          <c:h val="0.5520350033793922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Lbls>
            <c:dLbl>
              <c:idx val="2"/>
              <c:layout>
                <c:manualLayout>
                  <c:x val="-3.4722222222222242E-3"/>
                  <c:y val="-3.9284457252522782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Общая численность безработных ,чел.</c:v>
                </c:pt>
                <c:pt idx="1">
                  <c:v>Численность безработных, зарегистрированных в ЦЗН (на конец года)</c:v>
                </c:pt>
                <c:pt idx="2">
                  <c:v> Уровень общей безработицы, 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1383</c:v>
                </c:pt>
                <c:pt idx="1">
                  <c:v>1303</c:v>
                </c:pt>
                <c:pt idx="2">
                  <c:v>29.9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8.101851851851893E-3"/>
                  <c:y val="-3.6478424591628381E-2"/>
                </c:manualLayout>
              </c:layout>
              <c:showVal val="1"/>
            </c:dLbl>
            <c:dLbl>
              <c:idx val="1"/>
              <c:layout>
                <c:manualLayout>
                  <c:x val="2.1990740740740741E-2"/>
                  <c:y val="-2.5254514895504059E-2"/>
                </c:manualLayout>
              </c:layout>
              <c:showVal val="1"/>
            </c:dLbl>
            <c:dLbl>
              <c:idx val="2"/>
              <c:layout>
                <c:manualLayout>
                  <c:x val="8.4875562720134011E-17"/>
                  <c:y val="-6.1732718539678814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Общая численность безработных ,чел.</c:v>
                </c:pt>
                <c:pt idx="1">
                  <c:v>Численность безработных, зарегистрированных в ЦЗН (на конец года)</c:v>
                </c:pt>
                <c:pt idx="2">
                  <c:v> Уровень общей безработицы, 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1651</c:v>
                </c:pt>
                <c:pt idx="1">
                  <c:v>330</c:v>
                </c:pt>
                <c:pt idx="2">
                  <c:v>29.9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3.00925925925925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3.4722222222222224E-2"/>
                  <c:y val="-2.806032660894488E-3"/>
                </c:manualLayout>
              </c:layout>
              <c:showVal val="1"/>
            </c:dLbl>
            <c:dLbl>
              <c:idx val="2"/>
              <c:layout>
                <c:manualLayout>
                  <c:x val="8.1018518518518514E-3"/>
                  <c:y val="-1.1224130643577985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Общая численность безработных ,чел.</c:v>
                </c:pt>
                <c:pt idx="1">
                  <c:v>Численность безработных, зарегистрированных в ЦЗН (на конец года)</c:v>
                </c:pt>
                <c:pt idx="2">
                  <c:v> Уровень общей безработицы, %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1645</c:v>
                </c:pt>
                <c:pt idx="1">
                  <c:v>313</c:v>
                </c:pt>
                <c:pt idx="2">
                  <c:v>26.5</c:v>
                </c:pt>
              </c:numCache>
            </c:numRef>
          </c:val>
        </c:ser>
        <c:shape val="box"/>
        <c:axId val="126006016"/>
        <c:axId val="126007552"/>
        <c:axId val="0"/>
      </c:bar3DChart>
      <c:catAx>
        <c:axId val="126006016"/>
        <c:scaling>
          <c:orientation val="minMax"/>
        </c:scaling>
        <c:axPos val="b"/>
        <c:tickLblPos val="nextTo"/>
        <c:crossAx val="126007552"/>
        <c:crosses val="autoZero"/>
        <c:auto val="1"/>
        <c:lblAlgn val="ctr"/>
        <c:lblOffset val="100"/>
      </c:catAx>
      <c:valAx>
        <c:axId val="126007552"/>
        <c:scaling>
          <c:orientation val="minMax"/>
        </c:scaling>
        <c:axPos val="l"/>
        <c:majorGridlines/>
        <c:numFmt formatCode="General" sourceLinked="1"/>
        <c:tickLblPos val="nextTo"/>
        <c:crossAx val="12600601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.10083531682084138"/>
          <c:w val="0.99672333268044744"/>
          <c:h val="0.783285305910825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relaxedInset"/>
            </a:sp3d>
          </c:spPr>
          <c:dPt>
            <c:idx val="0"/>
            <c:explosion val="15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58D-40C7-90CD-5DBBC97C8579}"/>
              </c:ext>
            </c:extLst>
          </c:dPt>
          <c:dPt>
            <c:idx val="1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8D-40C7-90CD-5DBBC97C8579}"/>
              </c:ext>
            </c:extLst>
          </c:dPt>
          <c:dPt>
            <c:idx val="2"/>
            <c:explosion val="103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8D-40C7-90CD-5DBBC97C8579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751-493B-A341-7D7A7ACCBD77}"/>
              </c:ext>
            </c:extLst>
          </c:dPt>
          <c:dLbls>
            <c:dLbl>
              <c:idx val="1"/>
              <c:layout>
                <c:manualLayout>
                  <c:x val="-5.5094380717572826E-2"/>
                  <c:y val="2.839306483351716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58D-40C7-90CD-5DBBC97C8579}"/>
                </c:ext>
              </c:extLst>
            </c:dLbl>
            <c:dLbl>
              <c:idx val="2"/>
              <c:layout>
                <c:manualLayout>
                  <c:x val="1.0344783133879277E-2"/>
                  <c:y val="1.032823131634840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58D-40C7-90CD-5DBBC97C85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Личные подсобные хозяйства</c:v>
                </c:pt>
                <c:pt idx="1">
                  <c:v>СПК </c:v>
                </c:pt>
                <c:pt idx="2">
                  <c:v>КФХ </c:v>
                </c:pt>
                <c:pt idx="3">
                  <c:v>МУП,ООО</c:v>
                </c:pt>
                <c:pt idx="4">
                  <c:v>СПОК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786</c:v>
                </c:pt>
                <c:pt idx="1">
                  <c:v>6</c:v>
                </c:pt>
                <c:pt idx="2">
                  <c:v>60</c:v>
                </c:pt>
                <c:pt idx="3">
                  <c:v>1</c:v>
                </c:pt>
                <c:pt idx="4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8D-40C7-90CD-5DBBC97C8579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9572815321026815"/>
          <c:y val="7.369778393515343E-2"/>
          <c:w val="0.29118133958164188"/>
          <c:h val="0.8531561973892031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29511-34AF-4DB4-B185-9D7C8E5C0F5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D92DA-6007-4147-8FBB-5C05EF827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976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59F8D-1010-473C-9C77-1F90EF952BC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D92DA-6007-4147-8FBB-5C05EF827C8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EFFB-79F2-4B25-9B3E-664983EC88F1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E9EFA-1340-45D6-829C-C05A174A03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382334" y="675861"/>
            <a:ext cx="9606859" cy="327833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Прогноз социально-экономического развития муниципального района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Барун-Хемчикский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кожуун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  <a:p>
            <a:pPr algn="ctr">
              <a:spcBef>
                <a:spcPct val="0"/>
              </a:spcBef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Республики Тыва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и на плановый периоды 2024-2025 годов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303488" y="3954195"/>
            <a:ext cx="5652655" cy="1505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5" y="572018"/>
            <a:ext cx="1277957" cy="1641513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77160" y="5635237"/>
            <a:ext cx="5652655" cy="390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с.Кызыл-Мажалык, 2022г.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77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1309" y="208073"/>
            <a:ext cx="10298938" cy="10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8470" y="225287"/>
            <a:ext cx="10349947" cy="25841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Количество субъектов </a:t>
            </a:r>
            <a:r>
              <a:rPr lang="ru-RU" sz="4000" b="1" dirty="0" smtClean="0">
                <a:solidFill>
                  <a:srgbClr val="FF0000"/>
                </a:solidFill>
              </a:rPr>
              <a:t>МСП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3200" b="1" dirty="0"/>
              <a:t>Оборот розничной торговли</a:t>
            </a:r>
            <a:r>
              <a:rPr lang="ru-RU" sz="3200" dirty="0"/>
              <a:t> в 2022 году по прогнозу составит 248821,3 тыс. рублей, что выше уровня 2021 года (в действующих ценах) на 3,8%.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рямоугольник 5"/>
          <p:cNvSpPr>
            <a:spLocks noChangeArrowheads="1"/>
          </p:cNvSpPr>
          <p:nvPr/>
        </p:nvSpPr>
        <p:spPr bwMode="auto">
          <a:xfrm>
            <a:off x="432860" y="3249326"/>
            <a:ext cx="1686985" cy="779026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/>
            <a:r>
              <a:rPr lang="ru-RU" b="1" dirty="0" smtClean="0"/>
              <a:t>2020г. </a:t>
            </a:r>
          </a:p>
          <a:p>
            <a:pPr algn="ctr"/>
            <a:r>
              <a:rPr lang="ru-RU" b="1" dirty="0" smtClean="0"/>
              <a:t>отчет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2860" y="4127964"/>
            <a:ext cx="1840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 ед.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 розничной торговли – 230936,6 тыс.руб.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2650436" y="3227836"/>
            <a:ext cx="1669773" cy="779026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/>
            <a:r>
              <a:rPr lang="ru-RU" b="1" dirty="0" smtClean="0"/>
              <a:t>2021 г. </a:t>
            </a:r>
          </a:p>
          <a:p>
            <a:pPr algn="ctr"/>
            <a:r>
              <a:rPr lang="ru-RU" b="1" dirty="0" smtClean="0"/>
              <a:t>отчет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09461" y="4126148"/>
            <a:ext cx="1749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 ед.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 розничной торговли – 239712,2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тыс.руб.</a:t>
            </a:r>
          </a:p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5"/>
          <p:cNvSpPr>
            <a:spLocks noChangeArrowheads="1"/>
          </p:cNvSpPr>
          <p:nvPr/>
        </p:nvSpPr>
        <p:spPr bwMode="auto">
          <a:xfrm>
            <a:off x="4678018" y="3221814"/>
            <a:ext cx="1802296" cy="779026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/>
            <a:r>
              <a:rPr lang="ru-RU" b="1" dirty="0" smtClean="0"/>
              <a:t>2022 г. </a:t>
            </a:r>
          </a:p>
          <a:p>
            <a:pPr algn="ctr"/>
            <a:r>
              <a:rPr lang="ru-RU" b="1" dirty="0" smtClean="0"/>
              <a:t>оценка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63548" y="4122611"/>
            <a:ext cx="1643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ед.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 розничной торговли – 248821,3 тыс.руб. </a:t>
            </a: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7036904" y="3218485"/>
            <a:ext cx="2067339" cy="779026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/>
            <a:r>
              <a:rPr lang="ru-RU" b="1" dirty="0" smtClean="0"/>
              <a:t>2023 г. </a:t>
            </a:r>
          </a:p>
          <a:p>
            <a:pPr algn="ctr"/>
            <a:r>
              <a:rPr lang="ru-RU" b="1" dirty="0" smtClean="0"/>
              <a:t>прогноз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03165" y="4121364"/>
            <a:ext cx="20805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 ед.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 розничной торговли – 258276,5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тыс.руб. </a:t>
            </a:r>
          </a:p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9607826" y="3218485"/>
            <a:ext cx="2173305" cy="779026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marL="342900" indent="-342900" algn="ctr"/>
            <a:r>
              <a:rPr lang="ru-RU" b="1" dirty="0" smtClean="0"/>
              <a:t>2025г. </a:t>
            </a:r>
          </a:p>
          <a:p>
            <a:pPr algn="ctr"/>
            <a:r>
              <a:rPr lang="ru-RU" dirty="0" smtClean="0"/>
              <a:t>прогноз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885352" y="4143094"/>
            <a:ext cx="21045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204 ед.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 розничной торговли – 278278,4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тыс.руб. </a:t>
            </a:r>
          </a:p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0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Основные направления развития предпринимательства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/>
              <a:t>1. Планируется открытие филиала фонда поддержки предпринимателей</a:t>
            </a:r>
          </a:p>
          <a:p>
            <a:pPr algn="just"/>
            <a:r>
              <a:rPr lang="ru-RU" dirty="0" smtClean="0"/>
              <a:t>2. финансовая поддержка одного инициативного предпринимателя в виде Гранта председателя администрации путем заключения Соглашения </a:t>
            </a:r>
          </a:p>
          <a:p>
            <a:pPr algn="just"/>
            <a:r>
              <a:rPr lang="ru-RU" dirty="0" smtClean="0"/>
              <a:t>3. имущественная поддержка двух начинающих ИП, осуществляющих деятельность в отрасли сельского хозяйства, сферы туристской деятельности путем освобождения от арендной платы за пользование земель. </a:t>
            </a:r>
          </a:p>
          <a:p>
            <a:pPr algn="just"/>
            <a:r>
              <a:rPr lang="ru-RU" dirty="0" smtClean="0"/>
              <a:t>4. имущественная поддержка двух начинающих ИП, осуществляющих деятельность в отрасли оказания услуг путем освобождения от арендной платы за пользование муниципальным имуществом.</a:t>
            </a:r>
          </a:p>
          <a:p>
            <a:pPr algn="just"/>
            <a:r>
              <a:rPr lang="ru-RU" dirty="0" smtClean="0"/>
              <a:t>5. имущественная поддержка </a:t>
            </a:r>
            <a:r>
              <a:rPr lang="ru-RU" dirty="0" err="1" smtClean="0"/>
              <a:t>самозанятых</a:t>
            </a:r>
            <a:r>
              <a:rPr lang="ru-RU" dirty="0" smtClean="0"/>
              <a:t>, активно ведущих свою деятельность. </a:t>
            </a:r>
          </a:p>
          <a:p>
            <a:pPr algn="just"/>
            <a:r>
              <a:rPr lang="ru-RU" dirty="0" smtClean="0"/>
              <a:t>6. предоставление земель под киоски, торговые </a:t>
            </a:r>
            <a:r>
              <a:rPr lang="ru-RU" dirty="0" smtClean="0"/>
              <a:t>объекты, </a:t>
            </a:r>
            <a:r>
              <a:rPr lang="ru-RU" smtClean="0"/>
              <a:t>пунктов придорожного </a:t>
            </a:r>
            <a:r>
              <a:rPr lang="ru-RU" dirty="0" smtClean="0"/>
              <a:t>сервиса </a:t>
            </a:r>
            <a:r>
              <a:rPr lang="ru-RU" dirty="0" smtClean="0"/>
              <a:t>на льготных началах</a:t>
            </a:r>
          </a:p>
          <a:p>
            <a:pPr algn="just"/>
            <a:r>
              <a:rPr lang="ru-RU" dirty="0" smtClean="0"/>
              <a:t>7. поддержка участников социального контракта на оказание услуг </a:t>
            </a:r>
            <a:r>
              <a:rPr lang="ru-RU" dirty="0" err="1" smtClean="0"/>
              <a:t>пассажиро-грузоперевозки</a:t>
            </a:r>
            <a:endParaRPr lang="ru-RU" dirty="0" smtClean="0"/>
          </a:p>
          <a:p>
            <a:pPr algn="just"/>
            <a:r>
              <a:rPr lang="ru-RU" dirty="0" smtClean="0"/>
              <a:t>8  проведение муниципальных этапов защиты проектов ко дню предпринимательства и туризма. </a:t>
            </a:r>
          </a:p>
          <a:p>
            <a:pPr algn="just"/>
            <a:r>
              <a:rPr lang="ru-RU" dirty="0" smtClean="0"/>
              <a:t>9 создание НКО на базе культуры, образования, общественного совета с целью участия во всероссийских конкурсах и грантах и развития социального предпринимательства</a:t>
            </a:r>
          </a:p>
          <a:p>
            <a:pPr algn="just"/>
            <a:r>
              <a:rPr lang="ru-RU" dirty="0" smtClean="0"/>
              <a:t>10 создание НКО на базе культуры, центра творчества с целью развития молодежного предпринимательства и участия в различных всероссийских конкурсах и грантах.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Номинальная начисленная заработная плата работников организаций,  руб. в месяц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113" y="287890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Численность безработных, зарегистрированных в органах государственной службы занятости на конец года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339" y="318053"/>
            <a:ext cx="11105322" cy="10204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base"/>
            <a:r>
              <a:rPr lang="ru-RU" sz="2800" b="1" dirty="0" smtClean="0">
                <a:solidFill>
                  <a:srgbClr val="FF0000"/>
                </a:solidFill>
              </a:rPr>
              <a:t>Общая характеристика прогноза социально-экономического развития </a:t>
            </a:r>
            <a:r>
              <a:rPr lang="ru-RU" sz="2800" b="1" dirty="0" err="1" smtClean="0">
                <a:solidFill>
                  <a:srgbClr val="FF0000"/>
                </a:solidFill>
              </a:rPr>
              <a:t>Барун-Хемчикского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кожууна</a:t>
            </a:r>
            <a:r>
              <a:rPr lang="ru-RU" sz="2800" b="1" dirty="0" smtClean="0">
                <a:solidFill>
                  <a:srgbClr val="FF0000"/>
                </a:solidFill>
              </a:rPr>
              <a:t> на 2023 год и на плановый периоды 2024 и 2025 годов.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790" y="1378227"/>
          <a:ext cx="11317357" cy="568795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317357"/>
              </a:tblGrid>
              <a:tr h="588416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Основные задачи социально-экономического развития  в 2023 году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85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эффективности использования всех имеющихся ресурсов, определение приоритетного</a:t>
                      </a:r>
                      <a:r>
                        <a:rPr lang="ru-RU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развития сельских поселений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современной инфраструктуры 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кожууна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ввод неучтенных объектов строительства и улучшение жилищных условий населения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улучшение качества услуг жилищно-коммунального хозяйства, реализация новой системы обращения с твердыми коммунальными отходами;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444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развития агропромышленного комплекса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условий для развития туристической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улучшение демографической ситуации в 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кожууне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444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7.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занятости населения, стимулирование </a:t>
                      </a:r>
                      <a:r>
                        <a:rPr lang="ru-RU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самозанятости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граждан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3505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8.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эффективности и открытости деятельности органа местного самоуправления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339" y="318053"/>
            <a:ext cx="11105322" cy="10204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/>
            <a:r>
              <a:rPr lang="ru-RU" sz="2800" b="1" dirty="0" smtClean="0">
                <a:solidFill>
                  <a:srgbClr val="FF0000"/>
                </a:solidFill>
              </a:rPr>
              <a:t>Ожидаемый результат от реализации плана мероприятий прогноза социально-экономического развития </a:t>
            </a:r>
            <a:r>
              <a:rPr lang="ru-RU" sz="2800" b="1" dirty="0" err="1" smtClean="0">
                <a:solidFill>
                  <a:srgbClr val="FF0000"/>
                </a:solidFill>
              </a:rPr>
              <a:t>кожууна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790" y="1378227"/>
          <a:ext cx="11317357" cy="375532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317357"/>
              </a:tblGrid>
              <a:tr h="588416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1. Ежегодное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у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величение среднемесячной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заработной платы на 6%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127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Увеличение среднедушевого дохода населения на 7,5%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3. Увеличение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объема инвестиций на 1%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4. Рост ожидаемой продолжительности жизни до 68,99 лет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444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5. Снижение уровня бедности с 29,9% до 29,5%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6. Повышение реальных располагаемых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денежных доходов населения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7. Снижение уровня общей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безработицы с 26,5% до 19,5%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8.Создание новых рабочих мест – 93 единиц.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Основные направления развития промышленного производства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 промышленном производстве рост будет обеспечен за счет реализации новых инвестиционных проектов:</a:t>
            </a:r>
          </a:p>
          <a:p>
            <a:pPr algn="just"/>
            <a:r>
              <a:rPr lang="ru-RU" dirty="0" smtClean="0"/>
              <a:t>1. Планируется открытие цеха по производству строительных блоков в с.Кызыл-Мажалык</a:t>
            </a:r>
          </a:p>
          <a:p>
            <a:pPr algn="just"/>
            <a:r>
              <a:rPr lang="ru-RU" dirty="0" smtClean="0"/>
              <a:t>2. открытие цеха по сбору и переработке дикоросов с заготовительным пунктом приема дикоросов</a:t>
            </a:r>
          </a:p>
          <a:p>
            <a:pPr algn="just"/>
            <a:r>
              <a:rPr lang="ru-RU" dirty="0" smtClean="0"/>
              <a:t>3. расширить объемы переработки облепихи цеха в </a:t>
            </a:r>
            <a:r>
              <a:rPr lang="ru-RU" dirty="0" err="1" smtClean="0"/>
              <a:t>с.Аксы-Барлык</a:t>
            </a:r>
            <a:endParaRPr lang="ru-RU" dirty="0" smtClean="0"/>
          </a:p>
          <a:p>
            <a:pPr algn="just"/>
            <a:r>
              <a:rPr lang="ru-RU" dirty="0" smtClean="0"/>
              <a:t>4. наращивание объема производства пиломатериалов в </a:t>
            </a:r>
            <a:r>
              <a:rPr lang="ru-RU" dirty="0" err="1" smtClean="0"/>
              <a:t>с.Шекпээр</a:t>
            </a:r>
            <a:r>
              <a:rPr lang="ru-RU" dirty="0" smtClean="0"/>
              <a:t> и </a:t>
            </a:r>
            <a:r>
              <a:rPr lang="ru-RU" dirty="0" err="1" smtClean="0"/>
              <a:t>с.Барлык</a:t>
            </a:r>
            <a:r>
              <a:rPr lang="ru-RU" dirty="0" smtClean="0"/>
              <a:t>,  увеличение производства столярных цехов в с.Кызыл-Мажалык и </a:t>
            </a:r>
            <a:r>
              <a:rPr lang="ru-RU" dirty="0" err="1" smtClean="0"/>
              <a:t>Эрги-Барлык</a:t>
            </a:r>
            <a:endParaRPr lang="ru-RU" dirty="0" smtClean="0"/>
          </a:p>
          <a:p>
            <a:pPr algn="just"/>
            <a:r>
              <a:rPr lang="ru-RU" dirty="0" smtClean="0"/>
              <a:t>5. расширение швейного и вязального цеха в </a:t>
            </a:r>
            <a:r>
              <a:rPr lang="ru-RU" dirty="0" err="1" smtClean="0"/>
              <a:t>с.Аянгаты</a:t>
            </a:r>
            <a:r>
              <a:rPr lang="ru-RU" dirty="0" smtClean="0"/>
              <a:t>, </a:t>
            </a:r>
            <a:r>
              <a:rPr lang="ru-RU" dirty="0" err="1" smtClean="0"/>
              <a:t>в</a:t>
            </a:r>
            <a:r>
              <a:rPr lang="ru-RU" dirty="0" smtClean="0"/>
              <a:t> с.Кызыл-Мажалык. </a:t>
            </a:r>
          </a:p>
          <a:p>
            <a:pPr algn="just"/>
            <a:r>
              <a:rPr lang="ru-RU" dirty="0" smtClean="0"/>
              <a:t>6 открытие цеха по розливу </a:t>
            </a:r>
            <a:r>
              <a:rPr lang="ru-RU" dirty="0" err="1" smtClean="0"/>
              <a:t>бутилированной</a:t>
            </a:r>
            <a:r>
              <a:rPr lang="ru-RU" dirty="0" smtClean="0"/>
              <a:t> воды</a:t>
            </a:r>
          </a:p>
          <a:p>
            <a:pPr algn="just"/>
            <a:r>
              <a:rPr lang="ru-RU" dirty="0" smtClean="0"/>
              <a:t>7.создание </a:t>
            </a:r>
            <a:r>
              <a:rPr lang="ru-RU" dirty="0" err="1" smtClean="0"/>
              <a:t>транспортно-логистического</a:t>
            </a:r>
            <a:r>
              <a:rPr lang="ru-RU" dirty="0" smtClean="0"/>
              <a:t> центра в районном центре </a:t>
            </a:r>
          </a:p>
          <a:p>
            <a:pPr algn="just"/>
            <a:r>
              <a:rPr lang="ru-RU" dirty="0" smtClean="0"/>
              <a:t>8  Расширение цеха по производству тротуарных плиток, бордюров в с. Кызыл-Мажалык</a:t>
            </a:r>
          </a:p>
          <a:p>
            <a:pPr algn="just"/>
            <a:r>
              <a:rPr lang="ru-RU" dirty="0" smtClean="0"/>
              <a:t>9. открытие хлебопекарен и кондитерских в </a:t>
            </a:r>
            <a:r>
              <a:rPr lang="ru-RU" dirty="0" err="1" smtClean="0"/>
              <a:t>с.Хонделен</a:t>
            </a:r>
            <a:r>
              <a:rPr lang="ru-RU" dirty="0" smtClean="0"/>
              <a:t>, .</a:t>
            </a:r>
            <a:r>
              <a:rPr lang="ru-RU" dirty="0" err="1" smtClean="0"/>
              <a:t>Аянгаты</a:t>
            </a:r>
            <a:r>
              <a:rPr lang="ru-RU" dirty="0" smtClean="0"/>
              <a:t>, с. </a:t>
            </a:r>
            <a:r>
              <a:rPr lang="ru-RU" dirty="0" err="1" smtClean="0"/>
              <a:t>Эрги-Барлык</a:t>
            </a:r>
            <a:r>
              <a:rPr lang="ru-RU" dirty="0" smtClean="0"/>
              <a:t>, </a:t>
            </a:r>
            <a:r>
              <a:rPr lang="ru-RU" dirty="0" err="1" smtClean="0"/>
              <a:t>Ак</a:t>
            </a:r>
            <a:endParaRPr lang="ru-RU" dirty="0" smtClean="0"/>
          </a:p>
          <a:p>
            <a:pPr algn="just"/>
            <a:r>
              <a:rPr lang="ru-RU" dirty="0" smtClean="0"/>
              <a:t>10 . Открытие цеха переработки облепихи в </a:t>
            </a:r>
            <a:r>
              <a:rPr lang="ru-RU" dirty="0" err="1" smtClean="0"/>
              <a:t>с.Шекпээр</a:t>
            </a:r>
            <a:endParaRPr lang="ru-RU" dirty="0" smtClean="0"/>
          </a:p>
          <a:p>
            <a:pPr algn="just"/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0323" y="319033"/>
            <a:ext cx="9606708" cy="684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8627" y="363557"/>
            <a:ext cx="9053556" cy="66101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2148289" y="1366683"/>
            <a:ext cx="9584674" cy="43279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СЕЛЬХОЗТОВАРОПРОИЗВОДИТЕЛИ ПО ФОРМАМ СОБСТВЕННОСТИ </a:t>
            </a:r>
          </a:p>
        </p:txBody>
      </p:sp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10609243" y="2146852"/>
            <a:ext cx="1046603" cy="583096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480472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786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168455285"/>
              </p:ext>
            </p:extLst>
          </p:nvPr>
        </p:nvGraphicFramePr>
        <p:xfrm>
          <a:off x="748766" y="1994053"/>
          <a:ext cx="10394708" cy="406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10631277" y="2875722"/>
            <a:ext cx="1024569" cy="596348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480472"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Прямоугольник 6"/>
          <p:cNvSpPr>
            <a:spLocks noChangeArrowheads="1"/>
          </p:cNvSpPr>
          <p:nvPr/>
        </p:nvSpPr>
        <p:spPr bwMode="auto">
          <a:xfrm>
            <a:off x="10675345" y="3644348"/>
            <a:ext cx="936433" cy="649356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480472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6"/>
          <p:cNvSpPr>
            <a:spLocks noChangeArrowheads="1"/>
          </p:cNvSpPr>
          <p:nvPr/>
        </p:nvSpPr>
        <p:spPr bwMode="auto">
          <a:xfrm>
            <a:off x="10598067" y="4374494"/>
            <a:ext cx="947450" cy="71433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480472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bagazhznaniy.ru/wp-content/uploads/2014/06/%D0%9E%D1%82%D1%80%D0%B0%D1%81%D0%BB%D0%B5%D0%B2%D0%B0%D1%8F-%D1%81%D1%82%D1%80%D1%83%D0%BA%D1%82%D1%83%D1%80%D0%B0-%D1%81%D0%B5%D0%BB%D1%8C%D1%81%D0%BA%D0%BE%D0%B3%D0%BE-%D1%85%D0%BE%D0%B7%D1%8F%D0%B9%D1%81%D1%82%D0%B2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337" y="2005070"/>
            <a:ext cx="3966073" cy="3999124"/>
          </a:xfrm>
          <a:prstGeom prst="rect">
            <a:avLst/>
          </a:prstGeom>
          <a:noFill/>
        </p:spPr>
      </p:pic>
      <p:pic>
        <p:nvPicPr>
          <p:cNvPr id="33796" name="Picture 4" descr="http://www.bashinform.ru/upload/img_res1280/90f933c0cd36ea80/img_3841_ejw_1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287" y="187286"/>
            <a:ext cx="1894901" cy="1652531"/>
          </a:xfrm>
          <a:prstGeom prst="rect">
            <a:avLst/>
          </a:prstGeom>
          <a:noFill/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10558311" y="5129868"/>
            <a:ext cx="947450" cy="71433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480472"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65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9529" y="0"/>
            <a:ext cx="10298938" cy="10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4243" y="1"/>
            <a:ext cx="10376452" cy="11529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ХОЗЯЙСТВО. РАСТЕНИЕВОДСТВО 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9199" y="4108389"/>
            <a:ext cx="5652655" cy="165576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. о. заместителя председателя администрации Барун-Хемчикского кожууна по экономике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Донгак А.А.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475876" y="1452496"/>
            <a:ext cx="11314958" cy="519351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r>
              <a:rPr lang="ru-RU" sz="2400" b="1" dirty="0" smtClean="0"/>
              <a:t>                        КАРТОФЕЛЬ , тонн. </a:t>
            </a:r>
            <a:endParaRPr lang="ru-RU" sz="2400" b="1" dirty="0"/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598428" y="2724357"/>
            <a:ext cx="2700603" cy="660409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 smtClean="0"/>
              <a:t>в 2022 году </a:t>
            </a:r>
          </a:p>
          <a:p>
            <a:pPr indent="-480472" algn="ctr"/>
            <a:r>
              <a:rPr lang="ru-RU" sz="2667" b="1" dirty="0" smtClean="0"/>
              <a:t>оценка</a:t>
            </a:r>
            <a:endParaRPr lang="ru-RU" sz="2667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3395397" y="2724356"/>
            <a:ext cx="2700603" cy="660409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2023году </a:t>
            </a:r>
            <a:endParaRPr lang="ru-RU" sz="2667" b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6184282" y="2723925"/>
            <a:ext cx="2700603" cy="660409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2024году </a:t>
            </a:r>
            <a:endParaRPr lang="ru-RU" sz="2667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8981251" y="2726534"/>
            <a:ext cx="2700603" cy="660409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2025году </a:t>
            </a:r>
            <a:endParaRPr lang="ru-RU" sz="2667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67066" y="3737113"/>
            <a:ext cx="2081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2156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5749" y="3697257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2199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5960" y="3697257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2243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55431" y="3697257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2288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5545803" y="3825261"/>
            <a:ext cx="853762" cy="48404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8424084" y="3825261"/>
            <a:ext cx="853762" cy="48404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906292" y="3841757"/>
            <a:ext cx="853762" cy="48404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7684" y="927652"/>
            <a:ext cx="3646177" cy="187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072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9529" y="0"/>
            <a:ext cx="10298938" cy="10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4243" y="1"/>
            <a:ext cx="10376452" cy="11529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ХОЗЯЙСТВО. РАСТЕНИЕВОДСТВО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9199" y="4108389"/>
            <a:ext cx="5652655" cy="165576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. о. заместителя председателя администрации Барун-Хемчикского кожууна по экономике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Донгак А.А.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1007165" y="1425991"/>
            <a:ext cx="10535478" cy="519351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r>
              <a:rPr lang="ru-RU" sz="2400" b="1" dirty="0" smtClean="0"/>
              <a:t>                        овощи, тонн. </a:t>
            </a:r>
            <a:endParaRPr lang="ru-RU" sz="2400" b="1" dirty="0"/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38539" y="3472070"/>
            <a:ext cx="2385391" cy="715618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 smtClean="0"/>
              <a:t>в 2022 году </a:t>
            </a:r>
          </a:p>
          <a:p>
            <a:pPr indent="-480472" algn="ctr"/>
            <a:r>
              <a:rPr lang="ru-RU" sz="2667" b="1" dirty="0" smtClean="0"/>
              <a:t>оценка</a:t>
            </a:r>
            <a:endParaRPr lang="ru-RU" sz="2667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3395397" y="3419061"/>
            <a:ext cx="2395803" cy="795130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2023году </a:t>
            </a:r>
            <a:endParaRPr lang="ru-RU" sz="2667" b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6184282" y="3432313"/>
            <a:ext cx="2700603" cy="848139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2024году </a:t>
            </a:r>
            <a:endParaRPr lang="ru-RU" sz="2667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8981251" y="3591339"/>
            <a:ext cx="2700603" cy="622852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2025году </a:t>
            </a:r>
            <a:endParaRPr lang="ru-RU" sz="2667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9113" y="4426225"/>
            <a:ext cx="157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98,7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5749" y="4359965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5960" y="4333461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55431" y="4359423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Стрелка вправо 36"/>
          <p:cNvSpPr/>
          <p:nvPr/>
        </p:nvSpPr>
        <p:spPr>
          <a:xfrm flipV="1">
            <a:off x="5333768" y="4518988"/>
            <a:ext cx="1014023" cy="450573"/>
          </a:xfrm>
          <a:prstGeom prst="rightArrow">
            <a:avLst>
              <a:gd name="adj1" fmla="val 50000"/>
              <a:gd name="adj2" fmla="val 46896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7840356" y="4481117"/>
            <a:ext cx="1321300" cy="547169"/>
          </a:xfrm>
          <a:prstGeom prst="rightArrow">
            <a:avLst>
              <a:gd name="adj1" fmla="val 50000"/>
              <a:gd name="adj2" fmla="val 48899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372140" y="4426226"/>
            <a:ext cx="1073425" cy="530087"/>
          </a:xfrm>
          <a:prstGeom prst="rightArrow">
            <a:avLst>
              <a:gd name="adj1" fmla="val 50000"/>
              <a:gd name="adj2" fmla="val 48448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Чем подкармливать морковь и свеклу народными средствами? Как подкормить в  июне в открытом грунте, если плохо растет? Удобре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306" y="848139"/>
            <a:ext cx="5446642" cy="2604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72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8053"/>
            <a:ext cx="10515600" cy="10204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 fontAlgn="base"/>
            <a:r>
              <a:rPr lang="ru-RU" sz="2800" b="1" dirty="0" smtClean="0">
                <a:solidFill>
                  <a:srgbClr val="FF0000"/>
                </a:solidFill>
              </a:rPr>
              <a:t>Ожидаемые итоги социально-экономического развития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Барун-Хемчикского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кожууна</a:t>
            </a:r>
            <a:r>
              <a:rPr lang="ru-RU" sz="2800" b="1" dirty="0" smtClean="0">
                <a:solidFill>
                  <a:srgbClr val="FF0000"/>
                </a:solidFill>
              </a:rPr>
              <a:t> Республики Тыва в 2022 году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791" y="1378227"/>
          <a:ext cx="11410123" cy="52478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155096"/>
                <a:gridCol w="1200250"/>
                <a:gridCol w="1877106"/>
                <a:gridCol w="1555316"/>
                <a:gridCol w="1622355"/>
              </a:tblGrid>
              <a:tr h="588416">
                <a:tc gridSpan="5"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Основные показатели социально-экономического развития  в 2022 году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3431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показателей социально-экономического развития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единицы измерения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Отчет за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Ожидаемые итоги за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 в сопоставимых ценах, 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7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отгруженной продукции (работ, услуг)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Тыс.руб.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5897,8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6519,8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инвестиции в основной капитал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Тыс.руб.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115081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149600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4441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производства продукции сельского хозяйства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Тыс.руб.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614696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620843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ввод в действие жилых домов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Кв.м.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989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48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субъектов МСП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Ед.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200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4441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Номинальная начисленная заработная плата работников организаций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Руб.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34257,70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36313,20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3505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безработных, зарегистрированных в органах государственной службы занятости на конец года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человек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313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9529" y="0"/>
            <a:ext cx="10298938" cy="10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4243" y="1"/>
            <a:ext cx="10376452" cy="11529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ХОЗЯЙСТВО. РАСТЕНИЕВОДСТВО 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9199" y="4108389"/>
            <a:ext cx="5652655" cy="165576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. о. заместителя председателя администрации Барун-Хемчикского кожууна по экономике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Донгак А.А.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1020416" y="1425991"/>
            <a:ext cx="4572001" cy="1038701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pPr algn="ctr"/>
            <a:r>
              <a:rPr lang="ru-RU" sz="2400" b="1" dirty="0" smtClean="0"/>
              <a:t>  зерновые и кормовые культуры, тонн. </a:t>
            </a:r>
            <a:endParaRPr lang="ru-RU" sz="2400" b="1" dirty="0"/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38539" y="3472070"/>
            <a:ext cx="2385391" cy="715618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 smtClean="0"/>
              <a:t>в 2022 году </a:t>
            </a:r>
          </a:p>
          <a:p>
            <a:pPr indent="-480472" algn="ctr"/>
            <a:r>
              <a:rPr lang="ru-RU" sz="2667" b="1" dirty="0" smtClean="0"/>
              <a:t>оценка</a:t>
            </a:r>
            <a:endParaRPr lang="ru-RU" sz="2667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3395397" y="3419061"/>
            <a:ext cx="2395803" cy="795130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2023году </a:t>
            </a:r>
            <a:endParaRPr lang="ru-RU" sz="2667" b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6184282" y="3432313"/>
            <a:ext cx="2700603" cy="848139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2024году </a:t>
            </a:r>
            <a:endParaRPr lang="ru-RU" sz="2667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8981251" y="3591339"/>
            <a:ext cx="2700603" cy="622852"/>
          </a:xfrm>
          <a:prstGeom prst="flowChartConnector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2025году </a:t>
            </a:r>
            <a:endParaRPr lang="ru-RU" sz="2667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8053" y="4426225"/>
            <a:ext cx="194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17748,2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5749" y="4359965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24162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5960" y="4333461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24210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55431" y="4359423"/>
            <a:ext cx="166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24259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Стрелка вправо 36"/>
          <p:cNvSpPr/>
          <p:nvPr/>
        </p:nvSpPr>
        <p:spPr>
          <a:xfrm flipV="1">
            <a:off x="5333768" y="4518988"/>
            <a:ext cx="1014023" cy="450573"/>
          </a:xfrm>
          <a:prstGeom prst="rightArrow">
            <a:avLst>
              <a:gd name="adj1" fmla="val 50000"/>
              <a:gd name="adj2" fmla="val 46896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8348869" y="4481117"/>
            <a:ext cx="1046921" cy="547169"/>
          </a:xfrm>
          <a:prstGeom prst="rightArrow">
            <a:avLst>
              <a:gd name="adj1" fmla="val 50000"/>
              <a:gd name="adj2" fmla="val 48899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372140" y="4426226"/>
            <a:ext cx="1073425" cy="530087"/>
          </a:xfrm>
          <a:prstGeom prst="rightArrow">
            <a:avLst>
              <a:gd name="adj1" fmla="val 50000"/>
              <a:gd name="adj2" fmla="val 48448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028" name="Picture 12" descr="Кормовые культуры в сельском хозяйстве — виды, назначение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8922" y="1033670"/>
            <a:ext cx="6268278" cy="2491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72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1948730" y="0"/>
            <a:ext cx="10135465" cy="152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2027559" y="-134437"/>
            <a:ext cx="10135465" cy="268874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1062002" y="-1"/>
            <a:ext cx="11129998" cy="692468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 . ЖИВОТНОВОДСТВО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539" y="1457739"/>
            <a:ext cx="3021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Мясо 2022 г оценка - 1727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9896" y="1563758"/>
            <a:ext cx="2928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2025 году -1738тн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33391" y="3207025"/>
            <a:ext cx="24808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2025 году -4973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3281740" y="3532942"/>
            <a:ext cx="1876097" cy="75710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294993" y="1749973"/>
            <a:ext cx="1828800" cy="740980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397565" y="3273287"/>
            <a:ext cx="2849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Молоко 2022 г оценка-4943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тн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 rot="10800000" flipV="1">
            <a:off x="357808" y="4925070"/>
            <a:ext cx="25430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Шерсть 2022 г оценка -113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3389586" y="4903304"/>
            <a:ext cx="1813035" cy="7156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10800000" flipV="1">
            <a:off x="5568714" y="4985715"/>
            <a:ext cx="2236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2025 году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114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7809" y="1292772"/>
            <a:ext cx="3485321" cy="151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1306" y="2822713"/>
            <a:ext cx="3458816" cy="170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6" name="AutoShape 2" descr="Овечья шерсть: как добывается, где применяется, цен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68" name="AutoShape 4" descr="Овечья шерсть: как добывается, где применяется, цен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70" name="AutoShape 6" descr="Овечья шерсть: как добывается, где применяется, цен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72" name="AutoShape 8" descr="Овечья шерсть: как добывается, где применяется, цен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74" name="AutoShape 10" descr="Овечья шерсть: как добывается, где применяется, ценн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076" name="AutoShape 12" descr="Шерсть овцы - особенности и свойства шерсти как главного товара овцевод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4556" y="4611757"/>
            <a:ext cx="3472070" cy="166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016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Основные направления развития сельского хозяйства на 2023-2025 </a:t>
            </a:r>
            <a:r>
              <a:rPr lang="ru-RU" sz="3200" dirty="0" err="1" smtClean="0">
                <a:solidFill>
                  <a:srgbClr val="FF0000"/>
                </a:solidFill>
              </a:rPr>
              <a:t>гг</a:t>
            </a:r>
            <a:r>
              <a:rPr lang="ru-RU" sz="3200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1. Открытие </a:t>
            </a:r>
            <a:r>
              <a:rPr lang="ru-RU" dirty="0" err="1" smtClean="0"/>
              <a:t>картофеле-овощехранилища</a:t>
            </a:r>
            <a:r>
              <a:rPr lang="ru-RU" dirty="0" smtClean="0"/>
              <a:t> в </a:t>
            </a:r>
            <a:r>
              <a:rPr lang="ru-RU" dirty="0" err="1" smtClean="0"/>
              <a:t>с.Шекпээр</a:t>
            </a:r>
            <a:r>
              <a:rPr lang="ru-RU" dirty="0" smtClean="0"/>
              <a:t> и </a:t>
            </a:r>
            <a:r>
              <a:rPr lang="ru-RU" dirty="0" err="1" smtClean="0"/>
              <a:t>с.Барлык</a:t>
            </a:r>
            <a:endParaRPr lang="ru-RU" dirty="0" smtClean="0"/>
          </a:p>
          <a:p>
            <a:pPr algn="just"/>
            <a:r>
              <a:rPr lang="ru-RU" dirty="0" smtClean="0"/>
              <a:t>2. Открытие зернохранилища в с. </a:t>
            </a:r>
            <a:r>
              <a:rPr lang="ru-RU" dirty="0" err="1" smtClean="0"/>
              <a:t>Эрги-Барлык</a:t>
            </a:r>
            <a:endParaRPr lang="ru-RU" dirty="0" smtClean="0"/>
          </a:p>
          <a:p>
            <a:pPr algn="just"/>
            <a:r>
              <a:rPr lang="ru-RU" dirty="0" smtClean="0"/>
              <a:t>3. строительство тепличного хозяйства в с.Кызыл-Мажалык</a:t>
            </a:r>
          </a:p>
          <a:p>
            <a:pPr algn="just"/>
            <a:r>
              <a:rPr lang="ru-RU" dirty="0" smtClean="0"/>
              <a:t>4.  создание машинно-тракторной станции в </a:t>
            </a:r>
            <a:r>
              <a:rPr lang="ru-RU" dirty="0" err="1" smtClean="0"/>
              <a:t>с.Барлык</a:t>
            </a:r>
            <a:endParaRPr lang="ru-RU" dirty="0" smtClean="0"/>
          </a:p>
          <a:p>
            <a:pPr algn="just"/>
            <a:r>
              <a:rPr lang="ru-RU" dirty="0" smtClean="0"/>
              <a:t>5. открытие модульного молокозавода с молокоприемным пунктом</a:t>
            </a:r>
          </a:p>
          <a:p>
            <a:pPr algn="just"/>
            <a:r>
              <a:rPr lang="ru-RU" dirty="0" smtClean="0"/>
              <a:t>6. открытие  сельскохозяйственного рынка в районном центре</a:t>
            </a:r>
          </a:p>
          <a:p>
            <a:pPr algn="just"/>
            <a:r>
              <a:rPr lang="ru-RU" dirty="0" smtClean="0"/>
              <a:t>7 открытие  цеха по выделке шкур в с. </a:t>
            </a:r>
            <a:r>
              <a:rPr lang="ru-RU" dirty="0" err="1" smtClean="0"/>
              <a:t>Эрги-Барлык</a:t>
            </a:r>
            <a:endParaRPr lang="ru-RU" dirty="0" smtClean="0"/>
          </a:p>
          <a:p>
            <a:pPr algn="just"/>
            <a:r>
              <a:rPr lang="ru-RU" dirty="0" smtClean="0"/>
              <a:t>8. открытие цеха переработки мясных полуфабрикатов в </a:t>
            </a:r>
            <a:r>
              <a:rPr lang="ru-RU" dirty="0" err="1" smtClean="0"/>
              <a:t>с.Бижиктиг-Хая</a:t>
            </a:r>
            <a:endParaRPr lang="ru-RU" dirty="0" smtClean="0"/>
          </a:p>
          <a:p>
            <a:pPr algn="just"/>
            <a:r>
              <a:rPr lang="ru-RU" dirty="0" smtClean="0"/>
              <a:t>9. открытие коптильного цеха в Кызыл-Мажалык, </a:t>
            </a:r>
            <a:r>
              <a:rPr lang="ru-RU" dirty="0" err="1" smtClean="0"/>
              <a:t>Эрги-Барлык</a:t>
            </a:r>
            <a:endParaRPr lang="ru-RU" dirty="0" smtClean="0"/>
          </a:p>
          <a:p>
            <a:pPr algn="just"/>
            <a:r>
              <a:rPr lang="ru-RU" dirty="0" smtClean="0"/>
              <a:t>10. открытие цеха по консервированию мясных изделий на базе убойного цеха.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Строительство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940904"/>
            <a:ext cx="5386917" cy="1233971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ОБЪЕКТЫ ФКГС на 2023 год благоустройство общественных территорий с. </a:t>
            </a:r>
            <a:r>
              <a:rPr lang="ru-RU" sz="1800" dirty="0" err="1" smtClean="0"/>
              <a:t>Барлык,с</a:t>
            </a:r>
            <a:r>
              <a:rPr lang="ru-RU" sz="1800" dirty="0" smtClean="0"/>
              <a:t>. </a:t>
            </a:r>
            <a:r>
              <a:rPr lang="ru-RU" sz="1800" dirty="0" err="1" smtClean="0"/>
              <a:t>Аксы-Барлык</a:t>
            </a:r>
            <a:r>
              <a:rPr lang="ru-RU" sz="1800" dirty="0" smtClean="0"/>
              <a:t>, . </a:t>
            </a:r>
            <a:r>
              <a:rPr lang="ru-RU" sz="1800" dirty="0" err="1" smtClean="0"/>
              <a:t>Эрги-Барлык</a:t>
            </a:r>
            <a:r>
              <a:rPr lang="ru-RU" sz="1800" dirty="0" smtClean="0"/>
              <a:t> на сумму более 8 млн.руб.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государственной программы РФ «Комплексное развитие сельских территорий» строительство  служебного жилья для молодых специалистов в </a:t>
            </a:r>
            <a:r>
              <a:rPr lang="ru-RU" sz="1800" dirty="0" err="1" smtClean="0"/>
              <a:t>Аянгаты</a:t>
            </a:r>
            <a:r>
              <a:rPr lang="ru-RU" sz="1800" dirty="0" smtClean="0"/>
              <a:t>, </a:t>
            </a:r>
            <a:r>
              <a:rPr lang="ru-RU" sz="1800" dirty="0" err="1" smtClean="0"/>
              <a:t>Аксы-Барлык</a:t>
            </a:r>
            <a:endParaRPr lang="ru-RU" sz="18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55056"/>
            <a:ext cx="538638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s://sun9-4.userapi.com/impg/3gKz4aQ8xBc9n-k8PQz7fYmv4TErXy-jxvWMUw/qVeeJeohZJ0.jpg?size=1280x960&amp;quality=96&amp;sign=1ef2eac3a3df6ac6c2b33f42f40b6256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82" y="2379908"/>
            <a:ext cx="4717473" cy="35412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9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Строительство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85461"/>
            <a:ext cx="5386917" cy="123245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губернаторского проекта методом народной стройки строительство спортивного зала </a:t>
            </a:r>
            <a:r>
              <a:rPr lang="ru-RU" sz="1800" dirty="0" err="1" smtClean="0"/>
              <a:t>юрточного</a:t>
            </a:r>
            <a:r>
              <a:rPr lang="ru-RU" sz="1800" dirty="0" smtClean="0"/>
              <a:t> типа «Гнездо орлят»  в </a:t>
            </a:r>
            <a:r>
              <a:rPr lang="ru-RU" sz="1800" dirty="0" err="1" smtClean="0"/>
              <a:t>с.Ак</a:t>
            </a:r>
            <a:r>
              <a:rPr lang="ru-RU" sz="1800" dirty="0" smtClean="0"/>
              <a:t>, </a:t>
            </a:r>
            <a:r>
              <a:rPr lang="ru-RU" sz="1800" dirty="0" err="1" smtClean="0"/>
              <a:t>Бижиктиг-Хая,Аянгаты,Хонделен</a:t>
            </a:r>
            <a:endParaRPr lang="ru-RU" sz="1800" dirty="0" smtClean="0"/>
          </a:p>
          <a:p>
            <a:pPr algn="ctr"/>
            <a:r>
              <a:rPr lang="ru-RU" sz="1800" dirty="0" smtClean="0"/>
              <a:t>.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715617"/>
            <a:ext cx="5389033" cy="145925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государственной программы Российской Федерации «Комплексное развитие сельских территорий» строительство детского сада на 280 мест в с.Кызыл-Мажалык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234" y="2186610"/>
            <a:ext cx="5454513" cy="406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9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62261" y="2173357"/>
            <a:ext cx="5486399" cy="402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9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Строительство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85461"/>
            <a:ext cx="5386917" cy="123245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региональной программы «Модернизация первичного звена здравоохранения Республики Тыва на 2021-2025 годы» запланировано в 2024-2025 годах строительство ФАП в </a:t>
            </a:r>
            <a:r>
              <a:rPr lang="ru-RU" sz="1800" dirty="0" err="1" smtClean="0"/>
              <a:t>с.Аксы-Барлык</a:t>
            </a:r>
            <a:r>
              <a:rPr lang="ru-RU" sz="1800" dirty="0" smtClean="0"/>
              <a:t>, </a:t>
            </a:r>
            <a:r>
              <a:rPr lang="ru-RU" sz="1800" dirty="0" err="1" smtClean="0"/>
              <a:t>Эрги-Барлык</a:t>
            </a:r>
            <a:endParaRPr lang="ru-RU" sz="1800" dirty="0" smtClean="0"/>
          </a:p>
          <a:p>
            <a:pPr algn="ctr"/>
            <a:r>
              <a:rPr lang="ru-RU" sz="1800" dirty="0" smtClean="0"/>
              <a:t>.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715617"/>
            <a:ext cx="5389033" cy="145925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госпрограммы РФ запланировано строительство 8 домов для детей-сирот .</a:t>
            </a:r>
          </a:p>
          <a:p>
            <a:pPr algn="ctr"/>
            <a:r>
              <a:rPr lang="ru-RU" sz="1800" dirty="0" smtClean="0"/>
              <a:t>В очереди состоят 149 детей-сирот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862" y="2186608"/>
            <a:ext cx="5367130" cy="392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8765" y="2226365"/>
            <a:ext cx="5518702" cy="394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9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Строительство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2365" y="742122"/>
            <a:ext cx="5386917" cy="133846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губернаторского проекта </a:t>
            </a:r>
            <a:r>
              <a:rPr lang="ru-RU" sz="1800" dirty="0" err="1" smtClean="0"/>
              <a:t>Минспорта</a:t>
            </a:r>
            <a:r>
              <a:rPr lang="ru-RU" sz="1800" dirty="0" smtClean="0"/>
              <a:t> РТ строительство спортивного стадиона в с. Кызыл-Мажалык.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715617"/>
            <a:ext cx="5389033" cy="145925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национального проекта «Туризм и индустрия гостеприимства» строительство туристической  базы и  в сторону автодороги Ак-Довурак-Абаза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4086"/>
            <a:ext cx="5791200" cy="450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92838" y="2080590"/>
            <a:ext cx="5389562" cy="445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9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ТРАНСПОРТ. ДОРОЖНОЕ ХОЗЯЙСТВО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2365" y="742122"/>
            <a:ext cx="5386917" cy="133846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реализации нацпроекта «Безопасные и качественные дороги» идет строительство на 2022-2023 годы моста через р. </a:t>
            </a:r>
            <a:r>
              <a:rPr lang="ru-RU" sz="1800" dirty="0" err="1" smtClean="0"/>
              <a:t>Аянгаты</a:t>
            </a:r>
            <a:r>
              <a:rPr lang="ru-RU" sz="1800" dirty="0" smtClean="0"/>
              <a:t> на автодороге Кызыл-Мажалык – </a:t>
            </a:r>
            <a:r>
              <a:rPr lang="ru-RU" sz="1800" dirty="0" err="1" smtClean="0"/>
              <a:t>Аянгаты</a:t>
            </a:r>
            <a:r>
              <a:rPr lang="ru-RU" sz="1800" dirty="0" smtClean="0"/>
              <a:t>.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715617"/>
            <a:ext cx="5495047" cy="1417983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целях приведения в нормативное состояние автомобильных дорог общего пользования местного значения для участия в госпрограмме «КРСТ»  по направлению «Развитие транспортной инфраструктуры на сельских территориях»  планируется ремонт автодорог 15 улиц 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210" name="AutoShape 2" descr="В Туве строится мост через реку Аянгаты в Барун-Хемчикском кожууне »  Тува-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98688"/>
            <a:ext cx="5446643" cy="412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5025" y="2279374"/>
            <a:ext cx="5459897" cy="413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357809"/>
            <a:ext cx="10972800" cy="71561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ТРАНСПОРТ. ДОРОЖНОЕ ХОЗЯЙСТВО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2365" y="742122"/>
            <a:ext cx="5386917" cy="133846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госпрограммы «Развитие транспортной системы РТ на 2017-2024 </a:t>
            </a:r>
            <a:r>
              <a:rPr lang="ru-RU" sz="1800" dirty="0" err="1" smtClean="0"/>
              <a:t>гг</a:t>
            </a:r>
            <a:r>
              <a:rPr lang="ru-RU" sz="1800" dirty="0" smtClean="0"/>
              <a:t>» в 2022 году завершен капитальный ремонт автодороги по </a:t>
            </a:r>
            <a:r>
              <a:rPr lang="ru-RU" sz="1800" dirty="0" err="1" smtClean="0"/>
              <a:t>ул.Чургуй-оола</a:t>
            </a:r>
            <a:r>
              <a:rPr lang="ru-RU" sz="1800" dirty="0" smtClean="0"/>
              <a:t> с протяженностью 1,562 км. В прогнозный период планируется в рамках КРСТ установка пешеходной тротуарной дорожки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702366"/>
            <a:ext cx="5495047" cy="132521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В рамках губернаторского проекта «Народный мост» построен мост через </a:t>
            </a:r>
            <a:r>
              <a:rPr lang="ru-RU" sz="1800" dirty="0" err="1" smtClean="0"/>
              <a:t>р.Теректиг-Аксы</a:t>
            </a:r>
            <a:r>
              <a:rPr lang="ru-RU" sz="1800" dirty="0" smtClean="0"/>
              <a:t> в </a:t>
            </a:r>
            <a:r>
              <a:rPr lang="ru-RU" sz="1800" dirty="0" err="1" smtClean="0"/>
              <a:t>с.Хонделен</a:t>
            </a:r>
            <a:r>
              <a:rPr lang="ru-RU" sz="1800" dirty="0" smtClean="0"/>
              <a:t> с протяженностью 16 м. . В прогнозный период планируется участвовать в данном проекте.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210" name="AutoShape 2" descr="В Туве строится мост через реку Аянгаты в Барун-Хемчикском кожууне »  Тува-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087" y="2133600"/>
            <a:ext cx="5340626" cy="455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AutoShape 4" descr="Screenshot_20221119-143220_V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1531" y="2133600"/>
            <a:ext cx="5711687" cy="447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23853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ТРАНСПОРТ. УЛИЧНОЕ ОСВЕЩЕНИЕ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40835" y="477079"/>
            <a:ext cx="7924800" cy="1417982"/>
          </a:xfrm>
        </p:spPr>
        <p:txBody>
          <a:bodyPr>
            <a:noAutofit/>
          </a:bodyPr>
          <a:lstStyle/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smtClean="0"/>
              <a:t>За счет собственных доходов </a:t>
            </a:r>
            <a:r>
              <a:rPr lang="ru-RU" sz="1800" dirty="0" err="1" smtClean="0"/>
              <a:t>кожууна</a:t>
            </a:r>
            <a:r>
              <a:rPr lang="ru-RU" sz="1800" dirty="0" smtClean="0"/>
              <a:t>, за счет средств муниципального дорожного фонда в 28 улицах сельских поселений установлены фонари и прожектора. На прогнозные периоды 2023-2025 годов работа будет продолжена. </a:t>
            </a:r>
          </a:p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635409" y="768625"/>
            <a:ext cx="66260" cy="1417983"/>
          </a:xfrm>
        </p:spPr>
        <p:txBody>
          <a:bodyPr>
            <a:noAutofit/>
          </a:bodyPr>
          <a:lstStyle/>
          <a:p>
            <a:pPr algn="ctr"/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210" name="AutoShape 2" descr="В Туве строится мост через реку Аянгаты в Барун-Хемчикском кожууне »  Тува-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 flipH="1">
            <a:off x="11582403" y="2174875"/>
            <a:ext cx="119267" cy="3951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6258" name="Picture 2" descr="Уличное освещение (81 фото): наружное, загородного дома, ландшафтные  светильн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74574"/>
            <a:ext cx="9104243" cy="4306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ДЕМОГРАФИЧЕСКИЕ ПОКАЗАТЕЛИ.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ЧИСЛЕННОСТЬ НАСЕЛЕНИЯ ЗА 2020-2022 гг</a:t>
            </a:r>
            <a:r>
              <a:rPr lang="ru-RU" b="1" dirty="0" smtClean="0"/>
              <a:t>.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Дошкольное образование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9289774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8348"/>
                <a:gridCol w="412142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ДОУ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групп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Проектная мощность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детей, посещающих ДОУ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992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детей, состоящих на  очереди, чел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241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В целях сокращения очередности в дошкольное учреждение в 2022 году выделены средства с муниципального бюджета  на пристройку 1 группы на 15 детей к </a:t>
            </a:r>
            <a:r>
              <a:rPr lang="ru-RU" sz="3200" dirty="0" err="1" smtClean="0"/>
              <a:t>д</a:t>
            </a:r>
            <a:r>
              <a:rPr lang="ru-RU" sz="3200" dirty="0" smtClean="0"/>
              <a:t>/саду «</a:t>
            </a:r>
            <a:r>
              <a:rPr lang="ru-RU" sz="3200" dirty="0" err="1" smtClean="0"/>
              <a:t>Аржаан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783" y="1550504"/>
            <a:ext cx="5685182" cy="457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530" y="1577009"/>
            <a:ext cx="6175513" cy="455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Общее образование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599" y="1007166"/>
          <a:ext cx="9541565" cy="729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91"/>
                <a:gridCol w="2844774"/>
              </a:tblGrid>
              <a:tr h="593617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школ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32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классов-комплектов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853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Проектная мощность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2850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361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учащихся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2340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361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наполняемость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361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обучающихся во вторую смену 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837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361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золотых медалистов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3174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аттестаты «особого образца»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350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не 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получивших аттестат за 9 </a:t>
                      </a:r>
                      <a:r>
                        <a:rPr lang="ru-RU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3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не 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получивших аттестат за11 </a:t>
                      </a:r>
                      <a:r>
                        <a:rPr lang="ru-RU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97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Реализация федеральной программы «Модернизация школьных систем образования»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2365" y="980661"/>
            <a:ext cx="10429461" cy="103366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Капитальный ремонт школы </a:t>
            </a:r>
            <a:r>
              <a:rPr lang="ru-RU" sz="1800" dirty="0" err="1" smtClean="0"/>
              <a:t>с.Барлык</a:t>
            </a:r>
            <a:r>
              <a:rPr lang="ru-RU" sz="1800" dirty="0" smtClean="0"/>
              <a:t> и школы № 1 с.Кызыл-Мажалык. </a:t>
            </a:r>
          </a:p>
          <a:p>
            <a:pPr algn="ctr"/>
            <a:r>
              <a:rPr lang="ru-RU" sz="1800" dirty="0" smtClean="0"/>
              <a:t>На прогнозный период 2023-2025 годах планируется капитальный ремонт в школах с. </a:t>
            </a:r>
            <a:r>
              <a:rPr lang="ru-RU" sz="1800" dirty="0" err="1" smtClean="0"/>
              <a:t>Дон-Терезин</a:t>
            </a:r>
            <a:r>
              <a:rPr lang="ru-RU" sz="1800" dirty="0" smtClean="0"/>
              <a:t>, </a:t>
            </a:r>
            <a:r>
              <a:rPr lang="ru-RU" sz="1800" dirty="0" err="1" smtClean="0"/>
              <a:t>Шекпээр</a:t>
            </a:r>
            <a:r>
              <a:rPr lang="ru-RU" sz="1800" dirty="0" smtClean="0"/>
              <a:t>, </a:t>
            </a:r>
            <a:r>
              <a:rPr lang="ru-RU" sz="1800" dirty="0" err="1" smtClean="0"/>
              <a:t>Бижиктиг-Хая.Аксы-Барлык</a:t>
            </a:r>
            <a:endParaRPr lang="ru-RU" sz="1800" dirty="0" smtClean="0"/>
          </a:p>
          <a:p>
            <a:pPr algn="ctr"/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11688417" y="715617"/>
            <a:ext cx="225287" cy="1417983"/>
          </a:xfrm>
        </p:spPr>
        <p:txBody>
          <a:bodyPr>
            <a:noAutofit/>
          </a:bodyPr>
          <a:lstStyle/>
          <a:p>
            <a:pPr algn="ctr"/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210" name="AutoShape 2" descr="В Туве строится мост через реку Аянгаты в Барун-Хемчикском кожууне »  Тува-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096" y="2040834"/>
            <a:ext cx="5486400" cy="409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53427" y="2027583"/>
            <a:ext cx="5268384" cy="40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97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КУЛЬТУРА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2365" y="980661"/>
            <a:ext cx="10429461" cy="103366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На прогнозный период 2023-2025 годов в рамках национального проекта «Культура», регионального проекта «Культурная среда»  запланирован капитальный ремонт СДК </a:t>
            </a:r>
            <a:r>
              <a:rPr lang="ru-RU" sz="1800" dirty="0" err="1" smtClean="0"/>
              <a:t>Аксы-Барлык</a:t>
            </a:r>
            <a:r>
              <a:rPr lang="ru-RU" sz="1800" dirty="0" smtClean="0"/>
              <a:t>, </a:t>
            </a:r>
            <a:r>
              <a:rPr lang="ru-RU" sz="1800" dirty="0" err="1" smtClean="0"/>
              <a:t>Эрги-Барлык</a:t>
            </a:r>
            <a:r>
              <a:rPr lang="ru-RU" sz="1800" dirty="0" smtClean="0"/>
              <a:t>, </a:t>
            </a:r>
            <a:r>
              <a:rPr lang="ru-RU" sz="1800" dirty="0" err="1" smtClean="0"/>
              <a:t>Барлык</a:t>
            </a:r>
            <a:r>
              <a:rPr lang="ru-RU" sz="1800" dirty="0" smtClean="0"/>
              <a:t> , ДШИ и ЦБС им.С </a:t>
            </a:r>
            <a:r>
              <a:rPr lang="ru-RU" sz="1800" dirty="0" err="1" smtClean="0"/>
              <a:t>Сурун-оола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11688417" y="715617"/>
            <a:ext cx="225287" cy="1417983"/>
          </a:xfrm>
        </p:spPr>
        <p:txBody>
          <a:bodyPr>
            <a:noAutofit/>
          </a:bodyPr>
          <a:lstStyle/>
          <a:p>
            <a:pPr algn="ctr"/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90117" name="AutoShape 5" descr="Гнездо орлят&quot; в Успенке и Эрги-Барлыке – Тува 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210" name="AutoShape 2" descr="В Туве строится мост через реку Аянгаты в Барун-Хемчикском кожууне »  Тува-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3477" y="2040834"/>
            <a:ext cx="5844209" cy="406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315" y="1961322"/>
            <a:ext cx="5632172" cy="430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6593" y="892367"/>
            <a:ext cx="8053330" cy="259998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0842" y="5061584"/>
            <a:ext cx="11281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43834" algn="ctr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муниципального района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«Барун-Хемчикский кожуун»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 Тыва</a:t>
            </a:r>
          </a:p>
          <a:p>
            <a:pPr indent="-243834" algn="ctr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668040,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 Тыва,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Барун-Хемчикский кожуун </a:t>
            </a:r>
          </a:p>
          <a:p>
            <a:pPr indent="-243834" algn="ctr"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 Кызыл-Мажалык,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Чадамба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 20 </a:t>
            </a:r>
          </a:p>
          <a:p>
            <a:pPr indent="-243834" algn="ctr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otdelekonomiki.barun@mail.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ru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58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ОЖИДАЕМАЯ ЧИСЛЕННОСТЬ НАСЕЛЕНИЯ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на 01.01.2023г</a:t>
            </a:r>
            <a:r>
              <a:rPr lang="ru-RU" b="1" dirty="0" smtClean="0"/>
              <a:t>.</a:t>
            </a:r>
            <a:endParaRPr lang="ru-RU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ОБЩАЯ ПРОДОЛЖИТЕЛЬНОСТЬ ЖИЗНИ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ЗА 2020-2025 ГОДЫ</a:t>
            </a:r>
            <a:endParaRPr lang="ru-RU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96348" y="1467679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ОТГРУЖЕННОЙ ПРОДУКЦИИ ЗА 2020-2025 гг.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увеличится на 622 тыс. рублей или на 10%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940905" y="1096618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286" y="166763"/>
            <a:ext cx="10298938" cy="10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6535" y="577895"/>
            <a:ext cx="10135465" cy="730928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9199" y="4108389"/>
            <a:ext cx="5652655" cy="165576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. о. заместителя председателя администрации Ба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Донгак А.А.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519256,2 </a:t>
            </a:r>
            <a:endParaRPr lang="ru-RU" dirty="0"/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172278" y="2782957"/>
            <a:ext cx="2319131" cy="795130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 smtClean="0"/>
              <a:t>2021 год</a:t>
            </a:r>
          </a:p>
          <a:p>
            <a:pPr indent="-480472" algn="ctr"/>
            <a:r>
              <a:rPr lang="ru-RU" sz="2667" b="1" dirty="0" smtClean="0"/>
              <a:t>отчет</a:t>
            </a:r>
            <a:endParaRPr lang="ru-RU" sz="2667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3395397" y="2782958"/>
            <a:ext cx="2700603" cy="742120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 smtClean="0"/>
              <a:t>2022 год</a:t>
            </a:r>
          </a:p>
          <a:p>
            <a:pPr indent="-480472" algn="ctr"/>
            <a:r>
              <a:rPr lang="ru-RU" sz="2667" b="1" dirty="0" smtClean="0"/>
              <a:t>оценка</a:t>
            </a:r>
            <a:endParaRPr lang="ru-RU" sz="2667" b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6184282" y="2809461"/>
            <a:ext cx="2700603" cy="622852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2023 году </a:t>
            </a:r>
            <a:endParaRPr lang="ru-RU" sz="2667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9501809" y="2796209"/>
            <a:ext cx="2385391" cy="596347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2025году </a:t>
            </a:r>
            <a:endParaRPr lang="ru-RU" sz="2667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5043" y="3458817"/>
            <a:ext cx="2696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115081 </a:t>
            </a:r>
          </a:p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т.р.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51582" y="3630993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149600 т.р.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5843" y="3525078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151096      т.р.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55431" y="3472070"/>
            <a:ext cx="2205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154133 т.р.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5671929" y="3657601"/>
            <a:ext cx="940905" cy="651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8799443" y="3617843"/>
            <a:ext cx="861392" cy="691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451653" y="3670853"/>
            <a:ext cx="980660" cy="654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48139" y="159026"/>
            <a:ext cx="11025807" cy="2451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Инвестиции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основной капитал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149 600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тыс.руб.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 том числе за счет бюджетных средств- 147 907тыс.руб.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За счет внебюджетных средств – 1693тыс.руб.</a:t>
            </a:r>
          </a:p>
        </p:txBody>
      </p:sp>
    </p:spTree>
    <p:extLst>
      <p:ext uri="{BB962C8B-B14F-4D97-AF65-F5344CB8AC3E}">
        <p14:creationId xmlns="" xmlns:p14="http://schemas.microsoft.com/office/powerpoint/2010/main" val="8644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286" y="166763"/>
            <a:ext cx="10298938" cy="107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6535" y="577895"/>
            <a:ext cx="10135465" cy="730928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9199" y="4108389"/>
            <a:ext cx="5652655" cy="165576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. о. заместителя председателя администрации Ба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Донгак А.А.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519256,2 </a:t>
            </a:r>
            <a:endParaRPr lang="ru-RU" dirty="0"/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172278" y="2782957"/>
            <a:ext cx="2319131" cy="795130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 smtClean="0"/>
              <a:t>в 2022году </a:t>
            </a:r>
            <a:endParaRPr lang="ru-RU" sz="2667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3395397" y="2849217"/>
            <a:ext cx="2700603" cy="569844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2023году </a:t>
            </a:r>
            <a:endParaRPr lang="ru-RU" sz="2667" b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6184282" y="2809461"/>
            <a:ext cx="2700603" cy="622852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2024 году </a:t>
            </a:r>
            <a:endParaRPr lang="ru-RU" sz="2667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9501809" y="2796209"/>
            <a:ext cx="2385391" cy="596347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667" b="1" dirty="0"/>
              <a:t>к</a:t>
            </a:r>
            <a:r>
              <a:rPr lang="ru-RU" sz="2667" b="1" dirty="0" smtClean="0"/>
              <a:t> 2025году </a:t>
            </a:r>
            <a:endParaRPr lang="ru-RU" sz="2667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5043" y="3458817"/>
            <a:ext cx="269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620843,0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4835" y="3577985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712988,0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5843" y="3525078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729244,0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55431" y="3472070"/>
            <a:ext cx="2205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746965,0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5671929" y="3657601"/>
            <a:ext cx="940905" cy="651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8799443" y="3617843"/>
            <a:ext cx="861392" cy="691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451653" y="3670853"/>
            <a:ext cx="980660" cy="654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87896" y="172278"/>
            <a:ext cx="11025807" cy="2451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Объем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производства сельскохозяйственной продукции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тыс.руб. </a:t>
            </a:r>
            <a:endParaRPr lang="ru-RU" sz="32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3200" dirty="0" smtClean="0"/>
              <a:t>на растениеводческую продукцию приходится 16% или 101586,4 тыс.руб.</a:t>
            </a:r>
          </a:p>
          <a:p>
            <a:pPr lvl="0" algn="ctr">
              <a:spcBef>
                <a:spcPct val="0"/>
              </a:spcBef>
            </a:pPr>
            <a:r>
              <a:rPr lang="ru-RU" sz="3200" dirty="0" smtClean="0"/>
              <a:t>на продукцию животноводства – 84 % или 519256,2 тыс.руб.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44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66082" y="166763"/>
            <a:ext cx="9243151" cy="94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9130" y="159026"/>
            <a:ext cx="9660835" cy="9539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ВВОД  ЖИЛЬЯ</a:t>
            </a:r>
            <a:r>
              <a:rPr lang="ru-RU" sz="4000" b="1" dirty="0" smtClean="0">
                <a:solidFill>
                  <a:srgbClr val="FF0000"/>
                </a:solidFill>
              </a:rPr>
              <a:t> , план всего 1700 м2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454569"/>
            <a:ext cx="12192000" cy="149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5"/>
          <p:cNvSpPr>
            <a:spLocks noChangeArrowheads="1"/>
          </p:cNvSpPr>
          <p:nvPr/>
        </p:nvSpPr>
        <p:spPr bwMode="auto">
          <a:xfrm>
            <a:off x="745765" y="2076014"/>
            <a:ext cx="5963508" cy="389513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tIns="0" bIns="0" anchor="ctr" anchorCtr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том числе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5"/>
          <p:cNvSpPr>
            <a:spLocks noChangeArrowheads="1"/>
          </p:cNvSpPr>
          <p:nvPr/>
        </p:nvSpPr>
        <p:spPr bwMode="auto">
          <a:xfrm>
            <a:off x="760164" y="3834543"/>
            <a:ext cx="6004193" cy="389513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Жилье для молодых семей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5"/>
          <p:cNvSpPr>
            <a:spLocks noChangeArrowheads="1"/>
          </p:cNvSpPr>
          <p:nvPr/>
        </p:nvSpPr>
        <p:spPr bwMode="auto">
          <a:xfrm>
            <a:off x="720409" y="2695398"/>
            <a:ext cx="5993176" cy="779026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НОВОЕ ИНДИВИДУАЛЬНОЕ ЖИЛИЩНОЕ СТРОИТЕЛЬСТВО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5"/>
          <p:cNvSpPr>
            <a:spLocks noChangeArrowheads="1"/>
          </p:cNvSpPr>
          <p:nvPr/>
        </p:nvSpPr>
        <p:spPr bwMode="auto">
          <a:xfrm>
            <a:off x="782198" y="4651082"/>
            <a:ext cx="5971142" cy="389513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СТРОИТЕЛЬСТВО ДОМА ДЛЯ ДЕТЕЙ-СИРОТ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20" name="Прямоугольник 5"/>
          <p:cNvSpPr>
            <a:spLocks noChangeArrowheads="1"/>
          </p:cNvSpPr>
          <p:nvPr/>
        </p:nvSpPr>
        <p:spPr bwMode="auto">
          <a:xfrm>
            <a:off x="7104044" y="1261123"/>
            <a:ext cx="2236424" cy="519351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bIns="0" anchor="ctr" anchorCtr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кв.метров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7171982" y="2038120"/>
            <a:ext cx="1905918" cy="462709"/>
          </a:xfrm>
          <a:prstGeom prst="flowChartConnector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1700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7194014" y="2644048"/>
            <a:ext cx="1894903" cy="793215"/>
          </a:xfrm>
          <a:prstGeom prst="flowChartConnector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1016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6"/>
          <p:cNvSpPr>
            <a:spLocks noChangeArrowheads="1"/>
          </p:cNvSpPr>
          <p:nvPr/>
        </p:nvSpPr>
        <p:spPr bwMode="auto">
          <a:xfrm>
            <a:off x="7205031" y="3602516"/>
            <a:ext cx="1927953" cy="782197"/>
          </a:xfrm>
          <a:prstGeom prst="flowChartConnector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414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6"/>
          <p:cNvSpPr>
            <a:spLocks noChangeArrowheads="1"/>
          </p:cNvSpPr>
          <p:nvPr/>
        </p:nvSpPr>
        <p:spPr bwMode="auto">
          <a:xfrm>
            <a:off x="7216049" y="4594034"/>
            <a:ext cx="1861850" cy="473726"/>
          </a:xfrm>
          <a:prstGeom prst="flowChartConnector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indent="-480472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267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ownloads\42bfbea03cce865b2f6f3be1a87895b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37" y="187287"/>
            <a:ext cx="2291509" cy="1652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58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27610</TotalTime>
  <Words>1720</Words>
  <Application>Microsoft Office PowerPoint</Application>
  <PresentationFormat>Произвольный</PresentationFormat>
  <Paragraphs>324</Paragraphs>
  <Slides>35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Ожидаемые итоги социально-экономического развития Барун-Хемчикского кожууна Республики Тыва в 2022 году</vt:lpstr>
      <vt:lpstr>ДЕМОГРАФИЧЕСКИЕ ПОКАЗАТЕЛИ. ЧИСЛЕННОСТЬ НАСЕЛЕНИЯ ЗА 2020-2022 гг.</vt:lpstr>
      <vt:lpstr>ОЖИДАЕМАЯ ЧИСЛЕННОСТЬ НАСЕЛЕНИЯ  на 01.01.2023г.</vt:lpstr>
      <vt:lpstr>ОБЩАЯ ПРОДОЛЖИТЕЛЬНОСТЬ ЖИЗНИ  ЗА 2020-2025 ГОДЫ</vt:lpstr>
      <vt:lpstr>ОБЪЕМ ОТГРУЖЕННОЙ ПРОДУКЦИИ ЗА 2020-2025 гг. увеличится на 622 тыс. рублей или на 10% </vt:lpstr>
      <vt:lpstr>Слайд 7</vt:lpstr>
      <vt:lpstr>Слайд 8</vt:lpstr>
      <vt:lpstr>ВВОД  ЖИЛЬЯ , план всего 1700 м2 </vt:lpstr>
      <vt:lpstr>Количество субъектов МСП Оборот розничной торговли в 2022 году по прогнозу составит 248821,3 тыс. рублей, что выше уровня 2021 года (в действующих ценах) на 3,8%. </vt:lpstr>
      <vt:lpstr>Основные направления развития предпринимательства</vt:lpstr>
      <vt:lpstr>Номинальная начисленная заработная плата работников организаций,  руб. в месяц</vt:lpstr>
      <vt:lpstr>Численность безработных, зарегистрированных в органах государственной службы занятости на конец года</vt:lpstr>
      <vt:lpstr>Общая характеристика прогноза социально-экономического развития Барун-Хемчикского кожууна на 2023 год и на плановый периоды 2024 и 2025 годов.  </vt:lpstr>
      <vt:lpstr>Ожидаемый результат от реализации плана мероприятий прогноза социально-экономического развития кожууна</vt:lpstr>
      <vt:lpstr>Основные направления развития промышленного производства</vt:lpstr>
      <vt:lpstr>СЕЛЬСКОЕ ХОЗЯЙСТВО</vt:lpstr>
      <vt:lpstr>СЕЛЬСКОЕ ХОЗЯЙСТВО. РАСТЕНИЕВОДСТВО </vt:lpstr>
      <vt:lpstr>СЕЛЬСКОЕ ХОЗЯЙСТВО. РАСТЕНИЕВОДСТВО</vt:lpstr>
      <vt:lpstr>СЕЛЬСКОЕ ХОЗЯЙСТВО. РАСТЕНИЕВОДСТВО </vt:lpstr>
      <vt:lpstr>Слайд 21</vt:lpstr>
      <vt:lpstr>Основные направления развития сельского хозяйства на 2023-2025 гг:</vt:lpstr>
      <vt:lpstr>Строительство </vt:lpstr>
      <vt:lpstr>Строительство </vt:lpstr>
      <vt:lpstr>Строительство </vt:lpstr>
      <vt:lpstr>Строительство </vt:lpstr>
      <vt:lpstr>ТРАНСПОРТ. ДОРОЖНОЕ ХОЗЯЙСТВО</vt:lpstr>
      <vt:lpstr>ТРАНСПОРТ. ДОРОЖНОЕ ХОЗЯЙСТВО</vt:lpstr>
      <vt:lpstr>ТРАНСПОРТ. УЛИЧНОЕ ОСВЕЩЕНИЕ</vt:lpstr>
      <vt:lpstr>Дошкольное образование </vt:lpstr>
      <vt:lpstr>В целях сокращения очередности в дошкольное учреждение в 2022 году выделены средства с муниципального бюджета  на пристройку 1 группы на 15 детей к д/саду «Аржаан</vt:lpstr>
      <vt:lpstr>Общее образование </vt:lpstr>
      <vt:lpstr>Реализация федеральной программы «Модернизация школьных систем образования» </vt:lpstr>
      <vt:lpstr>КУЛЬТУРА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ПРОГНОЗ  социально-экономического развития Барун-Хемчикского кожууна на 2018 год и на плановый период 2019 и 2020 годов</dc:title>
  <dc:creator>Пользователь</dc:creator>
  <cp:lastModifiedBy>Пользователь Windows</cp:lastModifiedBy>
  <cp:revision>1567</cp:revision>
  <cp:lastPrinted>2017-11-29T02:47:05Z</cp:lastPrinted>
  <dcterms:created xsi:type="dcterms:W3CDTF">2017-11-21T02:58:07Z</dcterms:created>
  <dcterms:modified xsi:type="dcterms:W3CDTF">2022-11-29T05:33:58Z</dcterms:modified>
</cp:coreProperties>
</file>