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3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</p:sldMasterIdLst>
  <p:notesMasterIdLst>
    <p:notesMasterId r:id="rId35"/>
  </p:notesMasterIdLst>
  <p:sldIdLst>
    <p:sldId id="344" r:id="rId15"/>
    <p:sldId id="365" r:id="rId16"/>
    <p:sldId id="366" r:id="rId17"/>
    <p:sldId id="367" r:id="rId18"/>
    <p:sldId id="359" r:id="rId19"/>
    <p:sldId id="378" r:id="rId20"/>
    <p:sldId id="363" r:id="rId21"/>
    <p:sldId id="392" r:id="rId22"/>
    <p:sldId id="380" r:id="rId23"/>
    <p:sldId id="381" r:id="rId24"/>
    <p:sldId id="382" r:id="rId25"/>
    <p:sldId id="383" r:id="rId26"/>
    <p:sldId id="384" r:id="rId27"/>
    <p:sldId id="385" r:id="rId28"/>
    <p:sldId id="386" r:id="rId29"/>
    <p:sldId id="387" r:id="rId30"/>
    <p:sldId id="388" r:id="rId31"/>
    <p:sldId id="389" r:id="rId32"/>
    <p:sldId id="390" r:id="rId33"/>
    <p:sldId id="391" r:id="rId34"/>
  </p:sldIdLst>
  <p:sldSz cx="9144000" cy="5143500" type="screen16x9"/>
  <p:notesSz cx="6797675" cy="9928225"/>
  <p:defaultTextStyle>
    <a:defPPr>
      <a:defRPr lang="en-US"/>
    </a:defPPr>
    <a:lvl1pPr marL="0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 autoAdjust="0"/>
    <p:restoredTop sz="91086" autoAdjust="0"/>
  </p:normalViewPr>
  <p:slideViewPr>
    <p:cSldViewPr snapToGrid="0" snapToObjects="1">
      <p:cViewPr varScale="1">
        <p:scale>
          <a:sx n="151" d="100"/>
          <a:sy n="151" d="100"/>
        </p:scale>
        <p:origin x="-546" y="-90"/>
      </p:cViewPr>
      <p:guideLst>
        <p:guide orient="horz" pos="2381"/>
        <p:guide orient="horz" pos="1620"/>
        <p:guide pos="3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8"/>
            <a:ext cx="2945660" cy="496411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8"/>
            <a:ext cx="2945660" cy="496411"/>
          </a:xfrm>
          <a:prstGeom prst="rect">
            <a:avLst/>
          </a:prstGeom>
        </p:spPr>
        <p:txBody>
          <a:bodyPr vert="horz" lIns="92135" tIns="46067" rIns="92135" bIns="46067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pPr/>
              <a:t>25.02.2019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35" tIns="46067" rIns="92135" bIns="460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16"/>
            <a:ext cx="5438140" cy="4467701"/>
          </a:xfrm>
          <a:prstGeom prst="rect">
            <a:avLst/>
          </a:prstGeom>
        </p:spPr>
        <p:txBody>
          <a:bodyPr vert="horz" lIns="92135" tIns="46067" rIns="92135" bIns="4606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8"/>
            <a:ext cx="2945660" cy="496411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8"/>
            <a:ext cx="2945660" cy="496411"/>
          </a:xfrm>
          <a:prstGeom prst="rect">
            <a:avLst/>
          </a:prstGeom>
        </p:spPr>
        <p:txBody>
          <a:bodyPr vert="horz" lIns="92135" tIns="46067" rIns="92135" bIns="46067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44538"/>
            <a:ext cx="6623050" cy="3725862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8596" indent="-287922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1687" indent="-2303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2362" indent="-2303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3036" indent="-230337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3711" indent="-2303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4386" indent="-2303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5060" indent="-2303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5735" indent="-2303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E4DBC3-6C51-4609-A7D2-77E3E4A3E990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2978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00" tIns="45100" rIns="90200" bIns="451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50188" y="9430300"/>
            <a:ext cx="2945875" cy="49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00" tIns="45100" rIns="90200" bIns="4510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06910" eaLnBrk="1" fontAlgn="base" hangingPunct="1">
              <a:spcBef>
                <a:spcPct val="0"/>
              </a:spcBef>
              <a:spcAft>
                <a:spcPct val="0"/>
              </a:spcAft>
            </a:pPr>
            <a:fld id="{FC6EB08B-33BF-443D-B9DC-192A3640E80A}" type="slidenum">
              <a:rPr lang="ru-RU" sz="1100">
                <a:solidFill>
                  <a:srgbClr val="000000"/>
                </a:solidFill>
                <a:latin typeface="Calibri" pitchFamily="34" charset="0"/>
              </a:rPr>
              <a:pPr algn="r" defTabSz="906910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sz="11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825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9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00" tIns="45100" rIns="90200" bIns="451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65540" name="Номер слайда 3"/>
          <p:cNvSpPr txBox="1">
            <a:spLocks noGrp="1"/>
          </p:cNvSpPr>
          <p:nvPr/>
        </p:nvSpPr>
        <p:spPr bwMode="auto">
          <a:xfrm>
            <a:off x="3850188" y="9430300"/>
            <a:ext cx="2945875" cy="49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00" tIns="45100" rIns="90200" bIns="45100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defTabSz="906910" eaLnBrk="1" fontAlgn="base" hangingPunct="1">
              <a:spcBef>
                <a:spcPct val="0"/>
              </a:spcBef>
              <a:spcAft>
                <a:spcPct val="0"/>
              </a:spcAft>
            </a:pPr>
            <a:fld id="{FC6EB08B-33BF-443D-B9DC-192A3640E80A}" type="slidenum">
              <a:rPr lang="ru-RU" sz="1100">
                <a:solidFill>
                  <a:srgbClr val="000000"/>
                </a:solidFill>
                <a:latin typeface="Calibri" pitchFamily="34" charset="0"/>
              </a:rPr>
              <a:pPr algn="r" defTabSz="906910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sz="110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55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001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3" y="4815019"/>
            <a:ext cx="3049347" cy="130151"/>
          </a:xfrm>
          <a:prstGeom prst="rect">
            <a:avLst/>
          </a:prstGeom>
          <a:noFill/>
        </p:spPr>
        <p:txBody>
          <a:bodyPr lIns="52693" tIns="26346" rIns="52693" bIns="26346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3" y="4815019"/>
            <a:ext cx="3049347" cy="116880"/>
          </a:xfrm>
          <a:prstGeom prst="rect">
            <a:avLst/>
          </a:prstGeom>
          <a:noFill/>
        </p:spPr>
        <p:txBody>
          <a:bodyPr lIns="39551" tIns="19775" rIns="39551" bIns="19775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3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200344" indent="-200344">
              <a:defRPr sz="1900"/>
            </a:lvl1pPr>
            <a:lvl2pPr marL="429045" indent="-163751">
              <a:defRPr sz="1900"/>
            </a:lvl2pPr>
            <a:lvl3pPr marL="658661" indent="-165581">
              <a:defRPr sz="1900"/>
            </a:lvl3pPr>
            <a:lvl4pPr marL="859005" indent="-133561">
              <a:defRPr sz="1900"/>
            </a:lvl4pPr>
            <a:lvl5pPr marL="1053858" indent="-128988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6907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6907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49"/>
            <a:ext cx="708025" cy="275035"/>
          </a:xfrm>
        </p:spPr>
        <p:txBody>
          <a:bodyPr lIns="60134" tIns="30067" rIns="60134" bIns="30067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6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Реализация Федерального закона от 28.12.2013 № 443-ФЗ «О Федеральной информационной адресной системе и о внесении изменений в Федеральный закон «Об общих принципах местного самоуправления в Российской Федерации» в </a:t>
            </a:r>
            <a:r>
              <a:rPr lang="ru-RU" dirty="0" err="1" smtClean="0"/>
              <a:t>Барун-Хемчикском</a:t>
            </a:r>
            <a:r>
              <a:rPr lang="ru-RU" dirty="0" smtClean="0"/>
              <a:t> районе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741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Примерная отправка заявки на добавление адреса</a:t>
            </a:r>
            <a:endParaRPr lang="ru-RU" sz="1800" dirty="0"/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7" y="1181450"/>
            <a:ext cx="7320692" cy="364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392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Примерная отправка заявки на добавление адреса</a:t>
            </a:r>
            <a:endParaRPr lang="ru-RU" sz="1800" dirty="0"/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1" y="1278630"/>
            <a:ext cx="7663684" cy="3548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573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Примерная отправка заявки на добавление адреса</a:t>
            </a:r>
            <a:endParaRPr lang="ru-RU" sz="1800" dirty="0"/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0" y="1205156"/>
            <a:ext cx="7501445" cy="358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0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Примерная отправка заявки на добавление адреса</a:t>
            </a:r>
            <a:endParaRPr lang="ru-RU" sz="1800" dirty="0"/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1" y="1093528"/>
            <a:ext cx="7476578" cy="373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911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Примерная отправка заявки на добавление адреса</a:t>
            </a:r>
            <a:endParaRPr lang="ru-RU" sz="1800" dirty="0"/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7" y="1078697"/>
            <a:ext cx="7320692" cy="374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50426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Примерная отправка заявки на добавление адреса</a:t>
            </a:r>
            <a:endParaRPr lang="ru-RU" sz="1800" dirty="0"/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6" y="1205155"/>
            <a:ext cx="7501449" cy="3687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917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Примерная отправка заявки на добавление адреса</a:t>
            </a:r>
            <a:endParaRPr lang="ru-RU" sz="1800" dirty="0"/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39" y="1205156"/>
            <a:ext cx="7337189" cy="362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854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Примерные ошибки добавления адреса</a:t>
            </a:r>
            <a:endParaRPr lang="ru-RU" sz="1800" dirty="0"/>
          </a:p>
        </p:txBody>
      </p:sp>
      <p:sp>
        <p:nvSpPr>
          <p:cNvPr id="7" name="Объект 1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1" y="1189816"/>
            <a:ext cx="7721678" cy="381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429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570" y="367516"/>
            <a:ext cx="7804823" cy="6367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700" dirty="0"/>
              <a:t>Примеры документов о присвоении адреса с ошибками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18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568" y="1327868"/>
            <a:ext cx="4212315" cy="351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5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570" y="367516"/>
            <a:ext cx="7804823" cy="6367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700" dirty="0"/>
              <a:t>Примеры документов о присвоении адреса с ошибками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50" y="1284483"/>
            <a:ext cx="3183726" cy="34835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737" y="1396159"/>
            <a:ext cx="3760297" cy="284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7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1529" y="1769731"/>
            <a:ext cx="7391795" cy="3183660"/>
          </a:xfrm>
          <a:prstGeom prst="rect">
            <a:avLst/>
          </a:prstGeom>
        </p:spPr>
        <p:txBody>
          <a:bodyPr wrap="square" lIns="62197" tIns="31099" rIns="62197" bIns="31099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sz="1500" b="1" dirty="0">
                <a:solidFill>
                  <a:srgbClr val="C00000"/>
                </a:solidFill>
                <a:latin typeface="Arial Narrow" panose="020B0606020202030204" pitchFamily="34" charset="0"/>
              </a:rPr>
              <a:t>            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АДРЕС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- ОПИСАНИЕ МЕСТА НАХОЖДЕНИЯ ОБЪЕКТА АДРЕСАЦИИ, СТРУКТУРИРОВАННОЕ В СООТВЕТСТВИИ С ПРИНЦИПАМИ ОРГАНИЗАЦИИ МЕСТНОГО САМОУПРАВЛЕНИЯ В РОССИЙСКОЙ ФЕДЕРАЦИИ И ВКЛЮЧАЮЩЕЕ В СЕБЯ В ТОМ ЧИСЛЕ НАИМЕНОВАНИЕ ЭЛЕМЕНТА ПЛАНИРОВОЧНОЙ СТРУКТУРЫ (ПРИ НЕОБХОДИМОСТИ), ЭЛЕМЕНТА УЛИЧНО-ДОРОЖНОЙ СЕТИ, А ТАКЖЕ ЦИФРОВОЕ И (ИЛИ) БУКВЕННО-ЦИФРОВОЕ ОБОЗНАЧЕНИЕ ОБЪЕКТА АДРЕСАЦИИ, ПОЗВОЛЯЮЩЕЕ 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ЕГО ИДЕНТИФИЦИРОВАТЬ.</a:t>
            </a:r>
          </a:p>
          <a:p>
            <a:pPr indent="310987" algn="just">
              <a:lnSpc>
                <a:spcPct val="120000"/>
              </a:lnSpc>
            </a:pP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     </a:t>
            </a: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ФИАС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-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ФЕДЕРАЛЬНАЯ ГОСУДАРСТВЕННАЯ ИНФОРМАЦИОННАЯ СИСТЕМА, ОБЕСПЕЧИВАЮЩАЯ ФОРМИРОВАНИЕ, ВЕДЕНИЕ И ИСПОЛЬЗОВАНИЕ ГОСУДАРСТВЕННОГО АДРЕСНОГО РЕЕСТРА</a:t>
            </a:r>
          </a:p>
          <a:p>
            <a:pPr indent="310987" algn="just">
              <a:lnSpc>
                <a:spcPct val="120000"/>
              </a:lnSpc>
            </a:pPr>
            <a:r>
              <a:rPr lang="ru-RU" b="1" dirty="0">
                <a:solidFill>
                  <a:srgbClr val="C00000"/>
                </a:solidFill>
                <a:latin typeface="Arial Black" panose="020B0A04020102020204" pitchFamily="34" charset="0"/>
              </a:rPr>
              <a:t>    ГАР</a:t>
            </a:r>
            <a:r>
              <a:rPr lang="ru-RU" b="1" dirty="0">
                <a:solidFill>
                  <a:srgbClr val="C00000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- ГОСУДАРСТВЕННЫЙ ИНФОРМАЦИОННЫЙ РЕСУРС, СОДЕРЖАЩИЙ СВЕДЕНИЯ ОБ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</a:rPr>
              <a:t>АДРЕСАХ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67759" y="889843"/>
            <a:ext cx="6723741" cy="864975"/>
          </a:xfrm>
          <a:prstGeom prst="rect">
            <a:avLst/>
          </a:prstGeom>
        </p:spPr>
        <p:txBody>
          <a:bodyPr wrap="square" lIns="62197" tIns="31099" rIns="62197" bIns="31099">
            <a:spAutoFit/>
          </a:bodyPr>
          <a:lstStyle/>
          <a:p>
            <a:pPr algn="r"/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              </a:t>
            </a:r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ФЕДЕРАЛЬНЫЙ ЗАКОН ОТ 28.12.2013 N 443-ФЗ </a:t>
            </a:r>
          </a:p>
          <a:p>
            <a:pPr algn="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"О ФЕДЕРАЛЬНОЙ ИНФОРМАЦИОННОЙ АДРЕСНОЙ СИСТЕМЕ И О ВНЕСЕНИИ ИЗМЕНЕНИЙ В ФЕДЕРАЛЬНЫЙ ЗАКОН "ОБ ОБЩИХ ПРИНЦИПАХ ОРГАНИЗАЦИИ МЕСТНОГО САМОУПРАВЛЕНИЯ В РОССИЙСКОЙ ФЕДЕРАЦИИ"</a:t>
            </a: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666449" y="310533"/>
            <a:ext cx="8066264" cy="738932"/>
          </a:xfrm>
        </p:spPr>
        <p:txBody>
          <a:bodyPr vert="horz" lIns="89160" tIns="44580" rIns="89160" bIns="44580" rtlCol="0" anchor="ctr">
            <a:normAutofit/>
          </a:bodyPr>
          <a:lstStyle/>
          <a:p>
            <a:pPr algn="ctr"/>
            <a:r>
              <a:rPr lang="ru-RU" sz="1400" dirty="0">
                <a:latin typeface="Arial Narrow" panose="020B0606020202030204" pitchFamily="34" charset="0"/>
              </a:rPr>
              <a:t>ЗАКОНОДАТЕЛЬНОЕ ЗАКРЕПЛЕНИЕ ПОНЯТИЯ «АДРЕС», «ФИАС» И «ГАР»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24082" y="4531069"/>
            <a:ext cx="619712" cy="473875"/>
          </a:xfrm>
          <a:prstGeom prst="rect">
            <a:avLst/>
          </a:prstGeom>
        </p:spPr>
        <p:txBody>
          <a:bodyPr lIns="62197" tIns="31099" rIns="62197" bIns="31099"/>
          <a:lstStyle/>
          <a:p>
            <a:fld id="{E20E89E6-FE54-4E13-859C-1FA908D70D3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003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Пример правильно оформленного документа</a:t>
            </a: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03" y="1427794"/>
            <a:ext cx="4312252" cy="299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760" y="1069985"/>
            <a:ext cx="3928768" cy="244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5263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654316" y="272894"/>
            <a:ext cx="8066264" cy="738932"/>
          </a:xfrm>
        </p:spPr>
        <p:txBody>
          <a:bodyPr vert="horz" lIns="89160" tIns="44580" rIns="89160" bIns="44580" rtlCol="0" anchor="ctr">
            <a:normAutofit/>
          </a:bodyPr>
          <a:lstStyle/>
          <a:p>
            <a:r>
              <a:rPr lang="ru-RU" sz="1800" dirty="0">
                <a:latin typeface="Arial Narrow" panose="020B0606020202030204" pitchFamily="34" charset="0"/>
              </a:rPr>
              <a:t>ВАЖНЫЕ ПОЛОЖЕНИЯ ФЕДЕРАЛЬНОГО ЗАКОНА О ФИАС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35764" y="1111653"/>
            <a:ext cx="7332765" cy="4544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Министерство финансов – осуществляет нормативно-правовое регулирование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8327" y="1078334"/>
            <a:ext cx="517056" cy="589139"/>
          </a:xfrm>
          <a:prstGeom prst="rect">
            <a:avLst/>
          </a:prstGeom>
        </p:spPr>
        <p:txBody>
          <a:bodyPr wrap="none" lIns="62197" tIns="31099" rIns="62197" bIns="31099">
            <a:spAutoFit/>
          </a:bodyPr>
          <a:lstStyle/>
          <a:p>
            <a:pPr defTabSz="891896"/>
            <a:r>
              <a:rPr lang="ru-RU" sz="3400" b="1" dirty="0">
                <a:solidFill>
                  <a:srgbClr val="87132F"/>
                </a:solidFill>
                <a:latin typeface="Arial Narrow" panose="020B0606020202030204" pitchFamily="34" charset="0"/>
                <a:sym typeface="Wingdings 2"/>
              </a:rPr>
              <a:t></a:t>
            </a:r>
            <a:endParaRPr lang="ru-RU" sz="3400" dirty="0">
              <a:solidFill>
                <a:srgbClr val="87132F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21066" y="2390987"/>
            <a:ext cx="7347464" cy="214008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Органы местного самоуправления осуществляют следующие полномочия: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1) присваивают адреса объектам адресации, изменяют адреса объектов адресации, аннулируют их в соответствии с установленными Правительством Российской Федерации правилами присвоения, изменения, аннулирования адресов;</a:t>
            </a:r>
          </a:p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2) размещают, изменяют, аннулируют содержащиеся в государственном адресном реестре сведения об адресах в соответствии с порядком ведения государственного адресного реестра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.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8327" y="2405353"/>
            <a:ext cx="517056" cy="589139"/>
          </a:xfrm>
          <a:prstGeom prst="rect">
            <a:avLst/>
          </a:prstGeom>
        </p:spPr>
        <p:txBody>
          <a:bodyPr wrap="none" lIns="62197" tIns="31099" rIns="62197" bIns="31099">
            <a:spAutoFit/>
          </a:bodyPr>
          <a:lstStyle/>
          <a:p>
            <a:pPr defTabSz="891896"/>
            <a:r>
              <a:rPr lang="ru-RU" sz="3400" b="1" dirty="0">
                <a:solidFill>
                  <a:srgbClr val="87132F"/>
                </a:solidFill>
                <a:latin typeface="Arial Narrow" panose="020B0606020202030204" pitchFamily="34" charset="0"/>
                <a:sym typeface="Wingdings 2"/>
              </a:rPr>
              <a:t></a:t>
            </a:r>
            <a:endParaRPr lang="ru-RU" sz="3400" dirty="0">
              <a:solidFill>
                <a:srgbClr val="87132F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21066" y="1671918"/>
            <a:ext cx="7480646" cy="6432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ct val="120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Федеральная налоговая служба – оператор ФИАС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04010" y="1786323"/>
            <a:ext cx="517056" cy="589139"/>
          </a:xfrm>
          <a:prstGeom prst="rect">
            <a:avLst/>
          </a:prstGeom>
        </p:spPr>
        <p:txBody>
          <a:bodyPr wrap="none" lIns="62197" tIns="31099" rIns="62197" bIns="31099">
            <a:spAutoFit/>
          </a:bodyPr>
          <a:lstStyle/>
          <a:p>
            <a:pPr defTabSz="891896"/>
            <a:r>
              <a:rPr lang="ru-RU" sz="3400" b="1" dirty="0">
                <a:solidFill>
                  <a:srgbClr val="87132F"/>
                </a:solidFill>
                <a:latin typeface="Arial Narrow" panose="020B0606020202030204" pitchFamily="34" charset="0"/>
                <a:sym typeface="Wingdings 2"/>
              </a:rPr>
              <a:t></a:t>
            </a:r>
            <a:endParaRPr lang="ru-RU" sz="3400" dirty="0">
              <a:solidFill>
                <a:srgbClr val="87132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324082" y="4531069"/>
            <a:ext cx="619712" cy="473875"/>
          </a:xfrm>
          <a:prstGeom prst="rect">
            <a:avLst/>
          </a:prstGeom>
        </p:spPr>
        <p:txBody>
          <a:bodyPr lIns="62197" tIns="31099" rIns="62197" bIns="31099"/>
          <a:lstStyle/>
          <a:p>
            <a:fld id="{E20E89E6-FE54-4E13-859C-1FA908D70D3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041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00509" y="1347175"/>
            <a:ext cx="7740241" cy="279203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	</a:t>
            </a:r>
            <a:r>
              <a:rPr lang="ru-RU" sz="1400" dirty="0" smtClean="0">
                <a:solidFill>
                  <a:schemeClr val="tx1"/>
                </a:solidFill>
              </a:rPr>
              <a:t>По </a:t>
            </a:r>
            <a:r>
              <a:rPr lang="ru-RU" sz="1400" dirty="0">
                <a:solidFill>
                  <a:schemeClr val="tx1"/>
                </a:solidFill>
              </a:rPr>
              <a:t>статистике ФНС России, выгруженной по субъектам РФ по состоянию до 02.08.2018 года по Республике Тыва количество объектов в ФИАС (дома, сооружения, квартиры, комнаты) – </a:t>
            </a:r>
            <a:r>
              <a:rPr lang="ru-RU" sz="1400" b="1" dirty="0" smtClean="0">
                <a:solidFill>
                  <a:schemeClr val="tx1"/>
                </a:solidFill>
              </a:rPr>
              <a:t>93129 ед</a:t>
            </a:r>
            <a:r>
              <a:rPr lang="ru-RU" sz="1400" dirty="0">
                <a:solidFill>
                  <a:schemeClr val="tx1"/>
                </a:solidFill>
              </a:rPr>
              <a:t>., а в базе данных налоговых органов (ПОН КС) – </a:t>
            </a:r>
            <a:r>
              <a:rPr lang="ru-RU" sz="1400" b="1" dirty="0">
                <a:solidFill>
                  <a:schemeClr val="tx1"/>
                </a:solidFill>
              </a:rPr>
              <a:t>91952</a:t>
            </a:r>
            <a:r>
              <a:rPr lang="ru-RU" sz="1400" dirty="0">
                <a:solidFill>
                  <a:schemeClr val="tx1"/>
                </a:solidFill>
              </a:rPr>
              <a:t> ед., таким образом, заполняемость ГАР </a:t>
            </a:r>
            <a:r>
              <a:rPr lang="ru-RU" sz="1400" b="1" dirty="0">
                <a:solidFill>
                  <a:schemeClr val="tx1"/>
                </a:solidFill>
              </a:rPr>
              <a:t>составляет </a:t>
            </a:r>
            <a:r>
              <a:rPr lang="ru-RU" sz="1400" b="1" dirty="0" smtClean="0">
                <a:solidFill>
                  <a:schemeClr val="tx1"/>
                </a:solidFill>
              </a:rPr>
              <a:t>102.9%.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С этими показателями Республика Тыва относится </a:t>
            </a:r>
            <a:r>
              <a:rPr lang="ru-RU" sz="1400" dirty="0" smtClean="0">
                <a:solidFill>
                  <a:schemeClr val="tx1"/>
                </a:solidFill>
              </a:rPr>
              <a:t>к 5-ой </a:t>
            </a:r>
            <a:r>
              <a:rPr lang="ru-RU" sz="1400" dirty="0">
                <a:solidFill>
                  <a:schemeClr val="tx1"/>
                </a:solidFill>
              </a:rPr>
              <a:t>группе Субъекты РФ с полнотой ГАР </a:t>
            </a:r>
            <a:r>
              <a:rPr lang="ru-RU" sz="1400" dirty="0">
                <a:solidFill>
                  <a:srgbClr val="FF0000"/>
                </a:solidFill>
              </a:rPr>
              <a:t>100% - 199</a:t>
            </a:r>
            <a:r>
              <a:rPr lang="ru-RU" sz="1400" dirty="0" smtClean="0">
                <a:solidFill>
                  <a:srgbClr val="FF0000"/>
                </a:solidFill>
              </a:rPr>
              <a:t>%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2" y="4531069"/>
            <a:ext cx="619712" cy="473875"/>
          </a:xfrm>
          <a:prstGeom prst="rect">
            <a:avLst/>
          </a:prstGeom>
        </p:spPr>
        <p:txBody>
          <a:bodyPr lIns="62197" tIns="31099" rIns="62197" bIns="31099"/>
          <a:lstStyle/>
          <a:p>
            <a:fld id="{E20E89E6-FE54-4E13-859C-1FA908D70D3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654316" y="272894"/>
            <a:ext cx="8066264" cy="1025298"/>
          </a:xfrm>
        </p:spPr>
        <p:txBody>
          <a:bodyPr vert="horz" lIns="89160" tIns="44580" rIns="89160" bIns="44580" rtlCol="0" anchor="ctr">
            <a:normAutofit/>
          </a:bodyPr>
          <a:lstStyle/>
          <a:p>
            <a:pPr algn="ctr"/>
            <a:r>
              <a:rPr lang="ru-RU" sz="1900" dirty="0" smtClean="0"/>
              <a:t>Статистика Наполняемости </a:t>
            </a:r>
            <a:r>
              <a:rPr lang="ru-RU" sz="1900" dirty="0" err="1" smtClean="0"/>
              <a:t>гар</a:t>
            </a:r>
            <a:r>
              <a:rPr lang="ru-RU" sz="1900" dirty="0" smtClean="0"/>
              <a:t> В </a:t>
            </a:r>
            <a:r>
              <a:rPr lang="ru-RU" sz="1900" dirty="0" err="1" smtClean="0"/>
              <a:t>республикЕ</a:t>
            </a:r>
            <a:r>
              <a:rPr lang="ru-RU" sz="1900" dirty="0" smtClean="0"/>
              <a:t> </a:t>
            </a:r>
            <a:r>
              <a:rPr lang="ru-RU" sz="1900" dirty="0" err="1" smtClean="0"/>
              <a:t>тыва</a:t>
            </a:r>
            <a:endParaRPr lang="ru-RU" sz="19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779" y="2483364"/>
            <a:ext cx="6098721" cy="224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3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5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822637" y="375804"/>
            <a:ext cx="7501448" cy="1143991"/>
          </a:xfrm>
        </p:spPr>
        <p:txBody>
          <a:bodyPr>
            <a:normAutofit/>
          </a:bodyPr>
          <a:lstStyle/>
          <a:p>
            <a:r>
              <a:rPr lang="ru-RU" sz="2000" dirty="0"/>
              <a:t>Статистика </a:t>
            </a:r>
            <a:r>
              <a:rPr lang="ru-RU" sz="2000" dirty="0" smtClean="0"/>
              <a:t>наполняемости ГАР в </a:t>
            </a:r>
            <a:r>
              <a:rPr lang="ru-RU" sz="2000" dirty="0" err="1" smtClean="0"/>
              <a:t>Барун-Хемчикском</a:t>
            </a:r>
            <a:r>
              <a:rPr lang="ru-RU" sz="2000" dirty="0" smtClean="0"/>
              <a:t> </a:t>
            </a:r>
            <a:r>
              <a:rPr lang="ru-RU" sz="2000" dirty="0"/>
              <a:t>районе в разрезе сельских </a:t>
            </a:r>
            <a:r>
              <a:rPr lang="ru-RU" sz="2000" dirty="0" smtClean="0"/>
              <a:t>поселений</a:t>
            </a:r>
            <a:r>
              <a:rPr lang="en-US" sz="2000" dirty="0" smtClean="0"/>
              <a:t> (</a:t>
            </a:r>
            <a:r>
              <a:rPr lang="ru-RU" sz="2000" dirty="0"/>
              <a:t>Без учета </a:t>
            </a:r>
            <a:r>
              <a:rPr lang="ru-RU" sz="2000" dirty="0" smtClean="0"/>
              <a:t>сооружений, местностей</a:t>
            </a:r>
            <a:r>
              <a:rPr lang="en-US" sz="2000" dirty="0" smtClean="0"/>
              <a:t>)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822637" y="1519796"/>
          <a:ext cx="7501449" cy="3196257"/>
        </p:xfrm>
        <a:graphic>
          <a:graphicData uri="http://schemas.openxmlformats.org/drawingml/2006/table">
            <a:tbl>
              <a:tblPr/>
              <a:tblGrid>
                <a:gridCol w="1532288"/>
                <a:gridCol w="856279"/>
                <a:gridCol w="928385"/>
                <a:gridCol w="946413"/>
                <a:gridCol w="993733"/>
                <a:gridCol w="757131"/>
                <a:gridCol w="712063"/>
                <a:gridCol w="775157"/>
              </a:tblGrid>
              <a:tr h="73759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населенного пункта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Количество домов в базе данных ФНС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Колчисество домов в базе данных ФИАС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Колчисетво квартир в базе данных ФНС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Количество квартир в базе данных ФИАС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Процентное соотнешение домов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процентное соотношение квартир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Процентное соотнешение дома+квартиры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Аксы-Барлык с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134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87,01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116,67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97,95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Аянгаты с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117,65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3,13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86,32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Барлык с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170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196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73,91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112,76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91,78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Бижиктиг-Хая с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79,78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105,80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91,14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Дон-Терезин с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98,86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8,22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57,76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Кызыл-Мажалык с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1066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858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751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608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80,49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80,96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80,68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Хонделен с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102,13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119,44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109,64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Шекпээр с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191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151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205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79,06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123,49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99,72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Эрги-Барлык с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282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183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88,13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85,25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87,08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86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2270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1901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1596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1418</a:t>
                      </a:r>
                    </a:p>
                  </a:txBody>
                  <a:tcPr marL="5495" marR="5495" marT="54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83,74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88,85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85,85</a:t>
                      </a:r>
                    </a:p>
                  </a:txBody>
                  <a:tcPr marL="5495" marR="5495" marT="549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36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822637" y="78362"/>
            <a:ext cx="7670980" cy="970038"/>
          </a:xfrm>
        </p:spPr>
        <p:txBody>
          <a:bodyPr>
            <a:normAutofit/>
          </a:bodyPr>
          <a:lstStyle/>
          <a:p>
            <a:r>
              <a:rPr lang="ru-RU" sz="2000" dirty="0"/>
              <a:t>Статистика </a:t>
            </a:r>
            <a:r>
              <a:rPr lang="ru-RU" sz="2000" dirty="0" smtClean="0"/>
              <a:t>в разрезе улиц на примере с. Кызыл-Мажалык</a:t>
            </a:r>
            <a:endParaRPr lang="ru-RU" sz="20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95980" y="732773"/>
          <a:ext cx="7133537" cy="4190581"/>
        </p:xfrm>
        <a:graphic>
          <a:graphicData uri="http://schemas.openxmlformats.org/drawingml/2006/table">
            <a:tbl>
              <a:tblPr/>
              <a:tblGrid>
                <a:gridCol w="1457135"/>
                <a:gridCol w="814282"/>
                <a:gridCol w="882853"/>
                <a:gridCol w="899996"/>
                <a:gridCol w="944995"/>
                <a:gridCol w="719997"/>
                <a:gridCol w="677140"/>
                <a:gridCol w="737139"/>
              </a:tblGrid>
              <a:tr h="2802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Улицы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Количество домов в базе данных ФНС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Колчисество</a:t>
                      </a:r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домов в базе данных ФИАС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Колчисетво квартир в базе данных ФНС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Количество квартир в базе данных ФИАС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Процентное соотнешение домов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процентное соотношение квартир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Процентное соотнешение дома+квартиры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100-летия Тувы улица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Авиации переулок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146,88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46,15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117,78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Авиации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39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176,92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150,85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Безымянный переулок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83,33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87,50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Болотная улица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128,57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88,24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Буян-Бадыргы ноян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143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102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124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56,64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121,57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83,67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Взлетная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Доржу</a:t>
                      </a:r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Альберта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92,31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104,35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Зеленая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105,00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Зои </a:t>
                      </a:r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Тырышпаевны</a:t>
                      </a:r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улица 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44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61,97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31,43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Идегел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Кирпичная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46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71,74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63,41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67,82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Коммунальная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144,44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104,76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Лесная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71,43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125,00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90,91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Мажалык</a:t>
                      </a:r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109,09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Механизации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63,16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Мира переулок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119,05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138,46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126,47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Молодежная улица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79,17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110,42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Монгуш</a:t>
                      </a:r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Михаила </a:t>
                      </a:r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Чесовича</a:t>
                      </a:r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ул</a:t>
                      </a:r>
                      <a:endParaRPr lang="ru-RU" sz="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Набережный</a:t>
                      </a:r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переулок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66,67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87,50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Оюна Курседи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55,56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111,11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83,33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Полевая улица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166,67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Пролетарская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73,68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74,42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Промышленная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128,57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70,59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111,86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Рабочая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70,59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112,50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90,91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Речная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114,29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72,73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Саая</a:t>
                      </a:r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Альберта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64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87,67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90,27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Садовая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137,50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66,67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118,18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Сайзырал</a:t>
                      </a:r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Советской Тувы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52,38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80,49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Степной переулок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Тувинских Добровольцев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Тупиковый переулок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Хаажык</a:t>
                      </a:r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51,61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110,71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79,66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Хомушку</a:t>
                      </a:r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Василия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104,76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145,45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115,29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Чадамба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71,43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112,50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Чес Михаила улица 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171,43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241,67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Чульдум</a:t>
                      </a:r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переулок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81,25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Чургуй-оола</a:t>
                      </a:r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переулок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54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55,10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7,50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33,71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Чургуй-оола</a:t>
                      </a:r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улица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53,68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100,00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73,17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Юбилейная улица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84,21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129,41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105,56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4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Итого</a:t>
                      </a:r>
                    </a:p>
                  </a:txBody>
                  <a:tcPr marL="4516" marR="4516" marT="451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1039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858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726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608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82,58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83,75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83,06</a:t>
                      </a:r>
                    </a:p>
                  </a:txBody>
                  <a:tcPr marL="4516" marR="4516" marT="451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0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п. 4 ст. </a:t>
            </a:r>
            <a:r>
              <a:rPr lang="ru-RU" sz="1800" dirty="0"/>
              <a:t>7 </a:t>
            </a:r>
            <a:r>
              <a:rPr lang="ru-RU" sz="1800" dirty="0" smtClean="0"/>
              <a:t>ФЕДЕРАЛЬНОГО ЗАКОНА </a:t>
            </a:r>
            <a:r>
              <a:rPr lang="ru-RU" sz="1800" dirty="0"/>
              <a:t>ОТ 28.12.2013 N 443-ФЗ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7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4. В случае выявления оператором федеральной информационной адресной системы несоответствия муниципальным правовым актам, нормативным правовым актам субъекта Российской Федерации - города федерального значения Москвы или Санкт-Петербурга содержащихся в государственном адресном реестре сведений об адресах либо несоответствия адреса объекта адресации установленным Правительством Российской Федерации правилам присвоения, изменения, аннулирования адресов оператор федеральной информационной адресной системы направляет в орган местного </a:t>
            </a:r>
            <a:r>
              <a:rPr lang="ru-RU" dirty="0" smtClean="0"/>
              <a:t>самоуправления, </a:t>
            </a:r>
            <a:r>
              <a:rPr lang="ru-RU" dirty="0"/>
              <a:t>разместившие соответствующую информацию, уведомление о выявленных несоответствиях и необходимости их устранения.</a:t>
            </a:r>
          </a:p>
          <a:p>
            <a:r>
              <a:rPr lang="ru-RU" dirty="0"/>
              <a:t>5. В случае получения предусмотренного частью 4 настоящей статьи уведомления орган местного самоуправления или орган государственной власти субъекта Российской Федерации - города федерального значения Москвы или Санкт-Петербурга в срок не более чем один месяц со дня получения этого уведомления устраняет выявленные несоответствия или направляет оператору федеральной информационной адресной системы мотивированное уведомление об их отсутствии.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1526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Статистика по уведомлениям об отсутствии, несоответствии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Создано </a:t>
            </a:r>
            <a:r>
              <a:rPr lang="en-US" dirty="0" smtClean="0"/>
              <a:t>42 </a:t>
            </a:r>
            <a:r>
              <a:rPr lang="ru-RU" dirty="0" smtClean="0"/>
              <a:t>уведомлений из них:</a:t>
            </a:r>
          </a:p>
          <a:p>
            <a:r>
              <a:rPr lang="ru-RU" dirty="0" smtClean="0"/>
              <a:t>Исполнено: </a:t>
            </a:r>
            <a:r>
              <a:rPr lang="en-US" dirty="0" smtClean="0"/>
              <a:t>17</a:t>
            </a:r>
            <a:endParaRPr lang="ru-RU" dirty="0" smtClean="0"/>
          </a:p>
          <a:p>
            <a:r>
              <a:rPr lang="ru-RU" dirty="0" smtClean="0"/>
              <a:t>Отозвано:</a:t>
            </a:r>
            <a:r>
              <a:rPr lang="en-US" dirty="0" smtClean="0"/>
              <a:t> 1</a:t>
            </a:r>
          </a:p>
          <a:p>
            <a:r>
              <a:rPr lang="ru-RU" dirty="0" smtClean="0"/>
              <a:t>Отказано: 0</a:t>
            </a:r>
          </a:p>
          <a:p>
            <a:r>
              <a:rPr lang="ru-RU" dirty="0" smtClean="0"/>
              <a:t>На исполнении: 0</a:t>
            </a:r>
          </a:p>
          <a:p>
            <a:r>
              <a:rPr lang="ru-RU" dirty="0" smtClean="0"/>
              <a:t>Ожидают утверждения на региональном уровне: </a:t>
            </a:r>
            <a:r>
              <a:rPr lang="en-US" dirty="0" smtClean="0"/>
              <a:t>24</a:t>
            </a:r>
            <a:endParaRPr lang="ru-RU" dirty="0" smtClean="0"/>
          </a:p>
          <a:p>
            <a:r>
              <a:rPr lang="ru-RU" dirty="0"/>
              <a:t>Ожидают утверждения на </a:t>
            </a:r>
            <a:r>
              <a:rPr lang="ru-RU" dirty="0" smtClean="0"/>
              <a:t>Федеральном уровне</a:t>
            </a:r>
            <a:r>
              <a:rPr lang="ru-RU" dirty="0"/>
              <a:t>: </a:t>
            </a:r>
            <a:r>
              <a:rPr lang="ru-RU" dirty="0" smtClean="0"/>
              <a:t>0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677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ru-RU">
              <a:solidFill>
                <a:prstClr val="white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86" y="261386"/>
            <a:ext cx="4219044" cy="47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0164"/>
      </p:ext>
    </p:extLst>
  </p:cSld>
  <p:clrMapOvr>
    <a:masterClrMapping/>
  </p:clrMapOvr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526841</TotalTime>
  <Words>1092</Words>
  <Application>Microsoft Office PowerPoint</Application>
  <PresentationFormat>Экран (16:9)</PresentationFormat>
  <Paragraphs>497</Paragraphs>
  <Slides>20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20</vt:i4>
      </vt:variant>
    </vt:vector>
  </HeadingPairs>
  <TitlesOfParts>
    <vt:vector size="34" baseType="lpstr"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Реализация Федерального закона от 28.12.2013 № 443-ФЗ «О Федеральной информационной адресной системе и о внесении изменений в Федеральный закон «Об общих принципах местного самоуправления в Российской Федерации» в Барун-Хемчикском районе </vt:lpstr>
      <vt:lpstr>ЗАКОНОДАТЕЛЬНОЕ ЗАКРЕПЛЕНИЕ ПОНЯТИЯ «АДРЕС», «ФИАС» И «ГАР»</vt:lpstr>
      <vt:lpstr>ВАЖНЫЕ ПОЛОЖЕНИЯ ФЕДЕРАЛЬНОГО ЗАКОНА О ФИАС</vt:lpstr>
      <vt:lpstr>Статистика Наполняемости гар В республикЕ тыва</vt:lpstr>
      <vt:lpstr>Статистика наполняемости ГАР в Барун-Хемчикском районе в разрезе сельских поселений (Без учета сооружений, местностей)</vt:lpstr>
      <vt:lpstr>Статистика в разрезе улиц на примере с. Кызыл-Мажалык</vt:lpstr>
      <vt:lpstr>п. 4 ст. 7 ФЕДЕРАЛЬНОГО ЗАКОНА ОТ 28.12.2013 N 443-ФЗ</vt:lpstr>
      <vt:lpstr>Статистика по уведомлениям об отсутствии, несоответствии</vt:lpstr>
      <vt:lpstr>Презентация PowerPoint</vt:lpstr>
      <vt:lpstr>Примерная отправка заявки на добавление адреса</vt:lpstr>
      <vt:lpstr>Примерная отправка заявки на добавление адреса</vt:lpstr>
      <vt:lpstr>Примерная отправка заявки на добавление адреса</vt:lpstr>
      <vt:lpstr>Примерная отправка заявки на добавление адреса</vt:lpstr>
      <vt:lpstr>Примерная отправка заявки на добавление адреса</vt:lpstr>
      <vt:lpstr>Примерная отправка заявки на добавление адреса</vt:lpstr>
      <vt:lpstr>Примерная отправка заявки на добавление адреса</vt:lpstr>
      <vt:lpstr>Примерные ошибки добавления адреса</vt:lpstr>
      <vt:lpstr>Примеры документов о присвоении адреса с ошибками</vt:lpstr>
      <vt:lpstr>Примеры документов о присвоении адреса с ошибками</vt:lpstr>
      <vt:lpstr>Пример правильно оформленного документа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Хертек Адыгжы Олегович</cp:lastModifiedBy>
  <cp:revision>724</cp:revision>
  <cp:lastPrinted>2019-02-11T08:24:59Z</cp:lastPrinted>
  <dcterms:created xsi:type="dcterms:W3CDTF">2014-02-04T14:06:09Z</dcterms:created>
  <dcterms:modified xsi:type="dcterms:W3CDTF">2019-02-25T04:54:18Z</dcterms:modified>
</cp:coreProperties>
</file>