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9"/>
  </p:notesMasterIdLst>
  <p:handoutMasterIdLst>
    <p:handoutMasterId r:id="rId10"/>
  </p:handoutMasterIdLst>
  <p:sldIdLst>
    <p:sldId id="290" r:id="rId2"/>
    <p:sldId id="289" r:id="rId3"/>
    <p:sldId id="307" r:id="rId4"/>
    <p:sldId id="319" r:id="rId5"/>
    <p:sldId id="316" r:id="rId6"/>
    <p:sldId id="320" r:id="rId7"/>
    <p:sldId id="317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B34"/>
    <a:srgbClr val="4D4D4D"/>
    <a:srgbClr val="0072BC"/>
    <a:srgbClr val="F37065"/>
    <a:srgbClr val="F8A8A2"/>
    <a:srgbClr val="ABC8E7"/>
    <a:srgbClr val="89B1D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94668" autoAdjust="0"/>
  </p:normalViewPr>
  <p:slideViewPr>
    <p:cSldViewPr>
      <p:cViewPr varScale="1">
        <p:scale>
          <a:sx n="92" d="100"/>
          <a:sy n="92" d="100"/>
        </p:scale>
        <p:origin x="45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798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E8DF9-96AD-40EC-A4F7-330BA3FBA682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2E62C-C6BF-45BF-91ED-7AF723EFC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643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75FA7-844E-429E-8096-05F75DD867F9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18AF1-EC64-417C-8C72-3FD2D4B387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420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18AF1-EC64-417C-8C72-3FD2D4B387B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895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екстово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/>
              <a:t>Название слайда, шрифт </a:t>
            </a:r>
            <a:r>
              <a:rPr lang="ru-RU" dirty="0" err="1"/>
              <a:t>Arial</a:t>
            </a:r>
            <a:r>
              <a:rPr lang="ru-RU" dirty="0"/>
              <a:t>, 2</a:t>
            </a:r>
            <a:r>
              <a:rPr lang="en-US" dirty="0"/>
              <a:t>4</a:t>
            </a:r>
            <a:r>
              <a:rPr lang="ru-RU" dirty="0"/>
              <a:t> </a:t>
            </a:r>
            <a:r>
              <a:rPr lang="ru-RU" dirty="0" err="1"/>
              <a:t>пт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7715200" cy="4680519"/>
          </a:xfrm>
        </p:spPr>
        <p:txBody>
          <a:bodyPr/>
          <a:lstStyle>
            <a:lvl1pPr>
              <a:defRPr/>
            </a:lvl1pPr>
          </a:lstStyle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Текст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446074D7-7B97-4C60-B38F-D77E1B39E885}" type="datetime1">
              <a:rPr lang="ru-RU" smtClean="0"/>
              <a:t>14.10.2019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</a:p>
        </p:txBody>
      </p:sp>
    </p:spTree>
    <p:extLst>
      <p:ext uri="{BB962C8B-B14F-4D97-AF65-F5344CB8AC3E}">
        <p14:creationId xmlns:p14="http://schemas.microsoft.com/office/powerpoint/2010/main" val="65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 фотографией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/>
              <a:t>Возможные стили презентации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283968" y="1556792"/>
            <a:ext cx="3888432" cy="4536503"/>
          </a:xfrm>
        </p:spPr>
        <p:txBody>
          <a:bodyPr/>
          <a:lstStyle>
            <a:lvl1pPr marL="0" indent="0">
              <a:buFont typeface="Arial" pitchFamily="34" charset="0"/>
              <a:buNone/>
              <a:defRPr sz="1400" baseline="0"/>
            </a:lvl1pPr>
            <a:lvl2pPr marL="742950" indent="-285750">
              <a:buFont typeface="Arial" pitchFamily="34" charset="0"/>
              <a:buChar char="►"/>
              <a:defRPr sz="1400" baseline="0"/>
            </a:lvl2pPr>
            <a:lvl3pPr>
              <a:defRPr baseline="0"/>
            </a:lvl3pPr>
            <a:lvl4pPr>
              <a:defRPr baseline="0"/>
            </a:lvl4pPr>
            <a:lvl5pPr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14.10.2019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4"/>
          </p:nvPr>
        </p:nvSpPr>
        <p:spPr>
          <a:xfrm>
            <a:off x="496888" y="1557338"/>
            <a:ext cx="3600450" cy="360045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629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/>
              <a:t>Возможные стили презентации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14.10.2019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</a:p>
        </p:txBody>
      </p:sp>
    </p:spTree>
    <p:extLst>
      <p:ext uri="{BB962C8B-B14F-4D97-AF65-F5344CB8AC3E}">
        <p14:creationId xmlns:p14="http://schemas.microsoft.com/office/powerpoint/2010/main" val="945077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март-объе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/>
              <a:t>Возможные стили презентации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14.10.2019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</a:p>
        </p:txBody>
      </p:sp>
      <p:sp>
        <p:nvSpPr>
          <p:cNvPr id="5" name="Рисунок SmartArt 4"/>
          <p:cNvSpPr>
            <a:spLocks noGrp="1"/>
          </p:cNvSpPr>
          <p:nvPr>
            <p:ph type="dgm" sz="quarter" idx="14"/>
          </p:nvPr>
        </p:nvSpPr>
        <p:spPr>
          <a:xfrm>
            <a:off x="467544" y="1412875"/>
            <a:ext cx="7704906" cy="475297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905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а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/>
              <a:t>Возможные стили презентации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14.10.2019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</a:p>
        </p:txBody>
      </p:sp>
      <p:sp>
        <p:nvSpPr>
          <p:cNvPr id="6" name="Диаграмма 5"/>
          <p:cNvSpPr>
            <a:spLocks noGrp="1"/>
          </p:cNvSpPr>
          <p:nvPr>
            <p:ph type="chart" sz="quarter" idx="14"/>
          </p:nvPr>
        </p:nvSpPr>
        <p:spPr>
          <a:xfrm>
            <a:off x="467544" y="1412875"/>
            <a:ext cx="7704906" cy="467995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5230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/>
              <a:t>Возможные стили презентации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14.10.2019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</a:p>
        </p:txBody>
      </p:sp>
      <p:sp>
        <p:nvSpPr>
          <p:cNvPr id="5" name="Таблица 4"/>
          <p:cNvSpPr>
            <a:spLocks noGrp="1"/>
          </p:cNvSpPr>
          <p:nvPr>
            <p:ph type="tbl" sz="quarter" idx="14"/>
          </p:nvPr>
        </p:nvSpPr>
        <p:spPr>
          <a:xfrm>
            <a:off x="467544" y="1412875"/>
            <a:ext cx="7704906" cy="446405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635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Титульны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5436096" y="1484784"/>
            <a:ext cx="3528392" cy="1470025"/>
          </a:xfrm>
        </p:spPr>
        <p:txBody>
          <a:bodyPr lIns="0" tIns="0" rIns="0" bIns="0" anchor="t"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/>
              <a:t>Заголовок </a:t>
            </a:r>
            <a:br>
              <a:rPr lang="en-US" dirty="0"/>
            </a:br>
            <a:r>
              <a:rPr lang="ru-RU" dirty="0"/>
              <a:t>презентации </a:t>
            </a:r>
            <a:br>
              <a:rPr lang="en-US" dirty="0"/>
            </a:br>
            <a:r>
              <a:rPr lang="ru-RU" dirty="0"/>
              <a:t>шрифт </a:t>
            </a:r>
            <a:r>
              <a:rPr lang="ru-RU" dirty="0" err="1"/>
              <a:t>Arial</a:t>
            </a:r>
            <a:r>
              <a:rPr lang="ru-RU" dirty="0"/>
              <a:t> 2</a:t>
            </a:r>
            <a:r>
              <a:rPr lang="en-US" dirty="0"/>
              <a:t>4</a:t>
            </a:r>
            <a:r>
              <a:rPr lang="ru-RU" dirty="0"/>
              <a:t> пт.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5436096" y="3098825"/>
            <a:ext cx="3528392" cy="103252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Подзаголовок презентации</a:t>
            </a:r>
            <a:br>
              <a:rPr lang="en-US" dirty="0"/>
            </a:br>
            <a:r>
              <a:rPr lang="ru-RU" dirty="0"/>
              <a:t>шрифт </a:t>
            </a:r>
            <a:r>
              <a:rPr lang="ru-RU" dirty="0" err="1"/>
              <a:t>Arial</a:t>
            </a:r>
            <a:r>
              <a:rPr lang="ru-RU" dirty="0"/>
              <a:t> 15 пт.</a:t>
            </a:r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8124" y="5157192"/>
            <a:ext cx="3590921" cy="1005458"/>
          </a:xfrm>
          <a:prstGeom prst="rect">
            <a:avLst/>
          </a:prstGeom>
        </p:spPr>
      </p:pic>
      <p:sp>
        <p:nvSpPr>
          <p:cNvPr id="9" name="Объект 2"/>
          <p:cNvSpPr>
            <a:spLocks noGrp="1"/>
          </p:cNvSpPr>
          <p:nvPr>
            <p:ph idx="13" hasCustomPrompt="1"/>
          </p:nvPr>
        </p:nvSpPr>
        <p:spPr>
          <a:xfrm>
            <a:off x="5442171" y="548680"/>
            <a:ext cx="2304256" cy="28803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ДД.ММ.ГГГГ</a:t>
            </a:r>
          </a:p>
        </p:txBody>
      </p:sp>
    </p:spTree>
    <p:extLst>
      <p:ext uri="{BB962C8B-B14F-4D97-AF65-F5344CB8AC3E}">
        <p14:creationId xmlns:p14="http://schemas.microsoft.com/office/powerpoint/2010/main" val="1350674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екстово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/>
              <a:t>Название слайда, шрифт </a:t>
            </a:r>
            <a:r>
              <a:rPr lang="ru-RU" dirty="0" err="1"/>
              <a:t>Arial</a:t>
            </a:r>
            <a:r>
              <a:rPr lang="ru-RU" dirty="0"/>
              <a:t>, 2</a:t>
            </a:r>
            <a:r>
              <a:rPr lang="en-US" dirty="0"/>
              <a:t>4</a:t>
            </a:r>
            <a:r>
              <a:rPr lang="ru-RU" dirty="0"/>
              <a:t> </a:t>
            </a:r>
            <a:r>
              <a:rPr lang="ru-RU" dirty="0" err="1"/>
              <a:t>пт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7715200" cy="4680519"/>
          </a:xfrm>
        </p:spPr>
        <p:txBody>
          <a:bodyPr/>
          <a:lstStyle>
            <a:lvl1pPr>
              <a:defRPr/>
            </a:lvl1pPr>
          </a:lstStyle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Текст</a:t>
            </a:r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37840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8612012" y="6554111"/>
            <a:ext cx="281409" cy="14424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966201" rtl="0" eaLnBrk="1" fontAlgn="base" latinLnBrk="0" hangingPunct="1">
              <a:lnSpc>
                <a:spcPts val="1267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1747F3F-2E8A-4EAB-A46A-01A88D87E63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66201" rtl="0" eaLnBrk="1" fontAlgn="base" latinLnBrk="0" hangingPunct="1">
                <a:lnSpc>
                  <a:spcPts val="1267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254981" y="120959"/>
            <a:ext cx="8638443" cy="554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805" tIns="40403" rIns="80805" bIns="40403" rtlCol="0" anchor="ctr">
            <a:noAutofit/>
          </a:bodyPr>
          <a:lstStyle>
            <a:lvl1pPr>
              <a:lnSpc>
                <a:spcPct val="100000"/>
              </a:lnSpc>
              <a:defRPr lang="en-US" sz="21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marL="0" lvl="0" defTabSz="1027874" eaLnBrk="1" fontAlgn="auto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65609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3203848" y="2895079"/>
            <a:ext cx="4032448" cy="1470025"/>
          </a:xfrm>
        </p:spPr>
        <p:txBody>
          <a:bodyPr lIns="0" tIns="0" rIns="0" bIns="0" anchor="t"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/>
              <a:t>Заголовок </a:t>
            </a:r>
            <a:br>
              <a:rPr lang="en-US" dirty="0"/>
            </a:br>
            <a:r>
              <a:rPr lang="ru-RU" dirty="0"/>
              <a:t>презентации </a:t>
            </a:r>
            <a:br>
              <a:rPr lang="en-US" dirty="0"/>
            </a:br>
            <a:r>
              <a:rPr lang="ru-RU" dirty="0"/>
              <a:t>шрифт </a:t>
            </a:r>
            <a:r>
              <a:rPr lang="ru-RU" dirty="0" err="1"/>
              <a:t>Arial</a:t>
            </a:r>
            <a:r>
              <a:rPr lang="ru-RU" dirty="0"/>
              <a:t> 2</a:t>
            </a:r>
            <a:r>
              <a:rPr lang="en-US" dirty="0"/>
              <a:t>4</a:t>
            </a:r>
            <a:r>
              <a:rPr lang="ru-RU" dirty="0"/>
              <a:t> пт.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3203848" y="4509120"/>
            <a:ext cx="4032448" cy="103252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Подзаголовок презентации</a:t>
            </a:r>
            <a:br>
              <a:rPr lang="en-US" dirty="0"/>
            </a:br>
            <a:r>
              <a:rPr lang="ru-RU" dirty="0"/>
              <a:t>шрифт </a:t>
            </a:r>
            <a:r>
              <a:rPr lang="ru-RU" dirty="0" err="1"/>
              <a:t>Arial</a:t>
            </a:r>
            <a:r>
              <a:rPr lang="ru-RU" dirty="0"/>
              <a:t> 15 пт.</a:t>
            </a:r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584" y="476672"/>
            <a:ext cx="3590921" cy="1005458"/>
          </a:xfrm>
          <a:prstGeom prst="rect">
            <a:avLst/>
          </a:prstGeom>
        </p:spPr>
      </p:pic>
      <p:sp>
        <p:nvSpPr>
          <p:cNvPr id="22" name="Объект 2"/>
          <p:cNvSpPr>
            <a:spLocks noGrp="1"/>
          </p:cNvSpPr>
          <p:nvPr>
            <p:ph idx="13" hasCustomPrompt="1"/>
          </p:nvPr>
        </p:nvSpPr>
        <p:spPr>
          <a:xfrm>
            <a:off x="3203848" y="6237312"/>
            <a:ext cx="4032448" cy="28803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ДД.ММ.ГГГГ</a:t>
            </a:r>
          </a:p>
        </p:txBody>
      </p:sp>
    </p:spTree>
    <p:extLst>
      <p:ext uri="{BB962C8B-B14F-4D97-AF65-F5344CB8AC3E}">
        <p14:creationId xmlns:p14="http://schemas.microsoft.com/office/powerpoint/2010/main" val="91262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7"/>
          <p:cNvSpPr/>
          <p:nvPr userDrawn="1"/>
        </p:nvSpPr>
        <p:spPr>
          <a:xfrm>
            <a:off x="3890075" y="1"/>
            <a:ext cx="5253925" cy="6857999"/>
          </a:xfrm>
          <a:custGeom>
            <a:avLst/>
            <a:gdLst>
              <a:gd name="connsiteX0" fmla="*/ 286718 w 5253925"/>
              <a:gd name="connsiteY0" fmla="*/ 0 h 6873498"/>
              <a:gd name="connsiteX1" fmla="*/ 5253925 w 5253925"/>
              <a:gd name="connsiteY1" fmla="*/ 0 h 6873498"/>
              <a:gd name="connsiteX2" fmla="*/ 5253925 w 5253925"/>
              <a:gd name="connsiteY2" fmla="*/ 6873498 h 6873498"/>
              <a:gd name="connsiteX3" fmla="*/ 0 w 5253925"/>
              <a:gd name="connsiteY3" fmla="*/ 6873498 h 6873498"/>
              <a:gd name="connsiteX4" fmla="*/ 1108128 w 5253925"/>
              <a:gd name="connsiteY4" fmla="*/ 2084522 h 6873498"/>
              <a:gd name="connsiteX5" fmla="*/ 286718 w 5253925"/>
              <a:gd name="connsiteY5" fmla="*/ 0 h 6873498"/>
              <a:gd name="connsiteX0" fmla="*/ 294467 w 5253925"/>
              <a:gd name="connsiteY0" fmla="*/ 15499 h 6873498"/>
              <a:gd name="connsiteX1" fmla="*/ 5253925 w 5253925"/>
              <a:gd name="connsiteY1" fmla="*/ 0 h 6873498"/>
              <a:gd name="connsiteX2" fmla="*/ 5253925 w 5253925"/>
              <a:gd name="connsiteY2" fmla="*/ 6873498 h 6873498"/>
              <a:gd name="connsiteX3" fmla="*/ 0 w 5253925"/>
              <a:gd name="connsiteY3" fmla="*/ 6873498 h 6873498"/>
              <a:gd name="connsiteX4" fmla="*/ 1108128 w 5253925"/>
              <a:gd name="connsiteY4" fmla="*/ 2084522 h 6873498"/>
              <a:gd name="connsiteX5" fmla="*/ 294467 w 5253925"/>
              <a:gd name="connsiteY5" fmla="*/ 15499 h 6873498"/>
              <a:gd name="connsiteX0" fmla="*/ 294467 w 5253925"/>
              <a:gd name="connsiteY0" fmla="*/ 0 h 6857999"/>
              <a:gd name="connsiteX1" fmla="*/ 5114440 w 5253925"/>
              <a:gd name="connsiteY1" fmla="*/ 193728 h 6857999"/>
              <a:gd name="connsiteX2" fmla="*/ 5253925 w 5253925"/>
              <a:gd name="connsiteY2" fmla="*/ 6857999 h 6857999"/>
              <a:gd name="connsiteX3" fmla="*/ 0 w 5253925"/>
              <a:gd name="connsiteY3" fmla="*/ 6857999 h 6857999"/>
              <a:gd name="connsiteX4" fmla="*/ 1108128 w 5253925"/>
              <a:gd name="connsiteY4" fmla="*/ 2069023 h 6857999"/>
              <a:gd name="connsiteX5" fmla="*/ 294467 w 5253925"/>
              <a:gd name="connsiteY5" fmla="*/ 0 h 6857999"/>
              <a:gd name="connsiteX0" fmla="*/ 294467 w 5253925"/>
              <a:gd name="connsiteY0" fmla="*/ 0 h 6857999"/>
              <a:gd name="connsiteX1" fmla="*/ 5253925 w 5253925"/>
              <a:gd name="connsiteY1" fmla="*/ 0 h 6857999"/>
              <a:gd name="connsiteX2" fmla="*/ 5253925 w 5253925"/>
              <a:gd name="connsiteY2" fmla="*/ 6857999 h 6857999"/>
              <a:gd name="connsiteX3" fmla="*/ 0 w 5253925"/>
              <a:gd name="connsiteY3" fmla="*/ 6857999 h 6857999"/>
              <a:gd name="connsiteX4" fmla="*/ 1108128 w 5253925"/>
              <a:gd name="connsiteY4" fmla="*/ 2069023 h 6857999"/>
              <a:gd name="connsiteX5" fmla="*/ 294467 w 5253925"/>
              <a:gd name="connsiteY5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53925" h="6857999">
                <a:moveTo>
                  <a:pt x="294467" y="0"/>
                </a:moveTo>
                <a:lnTo>
                  <a:pt x="5253925" y="0"/>
                </a:lnTo>
                <a:lnTo>
                  <a:pt x="5253925" y="6857999"/>
                </a:lnTo>
                <a:lnTo>
                  <a:pt x="0" y="6857999"/>
                </a:lnTo>
                <a:lnTo>
                  <a:pt x="1108128" y="2069023"/>
                </a:lnTo>
                <a:lnTo>
                  <a:pt x="29446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5436096" y="1484784"/>
            <a:ext cx="3528392" cy="1470025"/>
          </a:xfrm>
        </p:spPr>
        <p:txBody>
          <a:bodyPr lIns="0" tIns="0" rIns="0" bIns="0" anchor="t"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/>
              <a:t>Заголовок </a:t>
            </a:r>
            <a:br>
              <a:rPr lang="en-US" dirty="0"/>
            </a:br>
            <a:r>
              <a:rPr lang="ru-RU" dirty="0"/>
              <a:t>презентации </a:t>
            </a:r>
            <a:br>
              <a:rPr lang="en-US" dirty="0"/>
            </a:br>
            <a:r>
              <a:rPr lang="ru-RU" dirty="0"/>
              <a:t>шрифт </a:t>
            </a:r>
            <a:r>
              <a:rPr lang="ru-RU" dirty="0" err="1"/>
              <a:t>Arial</a:t>
            </a:r>
            <a:r>
              <a:rPr lang="ru-RU" dirty="0"/>
              <a:t> 2</a:t>
            </a:r>
            <a:r>
              <a:rPr lang="en-US" dirty="0"/>
              <a:t>4</a:t>
            </a:r>
            <a:r>
              <a:rPr lang="ru-RU" dirty="0"/>
              <a:t> пт.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5436096" y="3098825"/>
            <a:ext cx="3528392" cy="103252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Подзаголовок презентации</a:t>
            </a:r>
            <a:br>
              <a:rPr lang="en-US" dirty="0"/>
            </a:br>
            <a:r>
              <a:rPr lang="ru-RU" dirty="0"/>
              <a:t>шрифт </a:t>
            </a:r>
            <a:r>
              <a:rPr lang="ru-RU" dirty="0" err="1"/>
              <a:t>Arial</a:t>
            </a:r>
            <a:r>
              <a:rPr lang="ru-RU" dirty="0"/>
              <a:t> 15 пт.</a:t>
            </a:r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8124" y="5157192"/>
            <a:ext cx="3590921" cy="1005458"/>
          </a:xfrm>
          <a:prstGeom prst="rect">
            <a:avLst/>
          </a:prstGeom>
        </p:spPr>
      </p:pic>
      <p:sp>
        <p:nvSpPr>
          <p:cNvPr id="14" name="Объект 2"/>
          <p:cNvSpPr>
            <a:spLocks noGrp="1"/>
          </p:cNvSpPr>
          <p:nvPr>
            <p:ph idx="13" hasCustomPrompt="1"/>
          </p:nvPr>
        </p:nvSpPr>
        <p:spPr>
          <a:xfrm>
            <a:off x="5442171" y="548680"/>
            <a:ext cx="2304256" cy="28803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ДД.ММ.ГГГГ</a:t>
            </a:r>
          </a:p>
        </p:txBody>
      </p:sp>
    </p:spTree>
    <p:extLst>
      <p:ext uri="{BB962C8B-B14F-4D97-AF65-F5344CB8AC3E}">
        <p14:creationId xmlns:p14="http://schemas.microsoft.com/office/powerpoint/2010/main" val="41637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Слайд-разделител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5"/>
          <p:cNvSpPr/>
          <p:nvPr userDrawn="1"/>
        </p:nvSpPr>
        <p:spPr>
          <a:xfrm>
            <a:off x="-10260" y="550518"/>
            <a:ext cx="7678604" cy="5752892"/>
          </a:xfrm>
          <a:custGeom>
            <a:avLst/>
            <a:gdLst>
              <a:gd name="connsiteX0" fmla="*/ 286718 w 5253925"/>
              <a:gd name="connsiteY0" fmla="*/ 0 h 6873498"/>
              <a:gd name="connsiteX1" fmla="*/ 5253925 w 5253925"/>
              <a:gd name="connsiteY1" fmla="*/ 0 h 6873498"/>
              <a:gd name="connsiteX2" fmla="*/ 5253925 w 5253925"/>
              <a:gd name="connsiteY2" fmla="*/ 6873498 h 6873498"/>
              <a:gd name="connsiteX3" fmla="*/ 0 w 5253925"/>
              <a:gd name="connsiteY3" fmla="*/ 6873498 h 6873498"/>
              <a:gd name="connsiteX4" fmla="*/ 1108128 w 5253925"/>
              <a:gd name="connsiteY4" fmla="*/ 2084522 h 6873498"/>
              <a:gd name="connsiteX5" fmla="*/ 286718 w 5253925"/>
              <a:gd name="connsiteY5" fmla="*/ 0 h 6873498"/>
              <a:gd name="connsiteX0" fmla="*/ 294467 w 5253925"/>
              <a:gd name="connsiteY0" fmla="*/ 15499 h 6873498"/>
              <a:gd name="connsiteX1" fmla="*/ 5253925 w 5253925"/>
              <a:gd name="connsiteY1" fmla="*/ 0 h 6873498"/>
              <a:gd name="connsiteX2" fmla="*/ 5253925 w 5253925"/>
              <a:gd name="connsiteY2" fmla="*/ 6873498 h 6873498"/>
              <a:gd name="connsiteX3" fmla="*/ 0 w 5253925"/>
              <a:gd name="connsiteY3" fmla="*/ 6873498 h 6873498"/>
              <a:gd name="connsiteX4" fmla="*/ 1108128 w 5253925"/>
              <a:gd name="connsiteY4" fmla="*/ 2084522 h 6873498"/>
              <a:gd name="connsiteX5" fmla="*/ 294467 w 5253925"/>
              <a:gd name="connsiteY5" fmla="*/ 15499 h 6873498"/>
              <a:gd name="connsiteX0" fmla="*/ 294467 w 5253925"/>
              <a:gd name="connsiteY0" fmla="*/ 0 h 6857999"/>
              <a:gd name="connsiteX1" fmla="*/ 5114440 w 5253925"/>
              <a:gd name="connsiteY1" fmla="*/ 193728 h 6857999"/>
              <a:gd name="connsiteX2" fmla="*/ 5253925 w 5253925"/>
              <a:gd name="connsiteY2" fmla="*/ 6857999 h 6857999"/>
              <a:gd name="connsiteX3" fmla="*/ 0 w 5253925"/>
              <a:gd name="connsiteY3" fmla="*/ 6857999 h 6857999"/>
              <a:gd name="connsiteX4" fmla="*/ 1108128 w 5253925"/>
              <a:gd name="connsiteY4" fmla="*/ 2069023 h 6857999"/>
              <a:gd name="connsiteX5" fmla="*/ 294467 w 5253925"/>
              <a:gd name="connsiteY5" fmla="*/ 0 h 6857999"/>
              <a:gd name="connsiteX0" fmla="*/ 294467 w 5253925"/>
              <a:gd name="connsiteY0" fmla="*/ 0 h 6857999"/>
              <a:gd name="connsiteX1" fmla="*/ 5253925 w 5253925"/>
              <a:gd name="connsiteY1" fmla="*/ 0 h 6857999"/>
              <a:gd name="connsiteX2" fmla="*/ 5253925 w 5253925"/>
              <a:gd name="connsiteY2" fmla="*/ 6857999 h 6857999"/>
              <a:gd name="connsiteX3" fmla="*/ 0 w 5253925"/>
              <a:gd name="connsiteY3" fmla="*/ 6857999 h 6857999"/>
              <a:gd name="connsiteX4" fmla="*/ 1108128 w 5253925"/>
              <a:gd name="connsiteY4" fmla="*/ 2069023 h 6857999"/>
              <a:gd name="connsiteX5" fmla="*/ 294467 w 5253925"/>
              <a:gd name="connsiteY5" fmla="*/ 0 h 6857999"/>
              <a:gd name="connsiteX0" fmla="*/ 4207789 w 9167247"/>
              <a:gd name="connsiteY0" fmla="*/ 0 h 6857999"/>
              <a:gd name="connsiteX1" fmla="*/ 0 w 9167247"/>
              <a:gd name="connsiteY1" fmla="*/ 0 h 6857999"/>
              <a:gd name="connsiteX2" fmla="*/ 9167247 w 9167247"/>
              <a:gd name="connsiteY2" fmla="*/ 6857999 h 6857999"/>
              <a:gd name="connsiteX3" fmla="*/ 3913322 w 9167247"/>
              <a:gd name="connsiteY3" fmla="*/ 6857999 h 6857999"/>
              <a:gd name="connsiteX4" fmla="*/ 5021450 w 9167247"/>
              <a:gd name="connsiteY4" fmla="*/ 2069023 h 6857999"/>
              <a:gd name="connsiteX5" fmla="*/ 4207789 w 9167247"/>
              <a:gd name="connsiteY5" fmla="*/ 0 h 6857999"/>
              <a:gd name="connsiteX0" fmla="*/ 4207789 w 5021450"/>
              <a:gd name="connsiteY0" fmla="*/ 0 h 6873497"/>
              <a:gd name="connsiteX1" fmla="*/ 0 w 5021450"/>
              <a:gd name="connsiteY1" fmla="*/ 0 h 6873497"/>
              <a:gd name="connsiteX2" fmla="*/ 15498 w 5021450"/>
              <a:gd name="connsiteY2" fmla="*/ 6873497 h 6873497"/>
              <a:gd name="connsiteX3" fmla="*/ 3913322 w 5021450"/>
              <a:gd name="connsiteY3" fmla="*/ 6857999 h 6873497"/>
              <a:gd name="connsiteX4" fmla="*/ 5021450 w 5021450"/>
              <a:gd name="connsiteY4" fmla="*/ 2069023 h 6873497"/>
              <a:gd name="connsiteX5" fmla="*/ 4207789 w 5021450"/>
              <a:gd name="connsiteY5" fmla="*/ 0 h 6873497"/>
              <a:gd name="connsiteX0" fmla="*/ 7722556 w 8536217"/>
              <a:gd name="connsiteY0" fmla="*/ 0 h 6873497"/>
              <a:gd name="connsiteX1" fmla="*/ 0 w 8536217"/>
              <a:gd name="connsiteY1" fmla="*/ 9246 h 6873497"/>
              <a:gd name="connsiteX2" fmla="*/ 3530265 w 8536217"/>
              <a:gd name="connsiteY2" fmla="*/ 6873497 h 6873497"/>
              <a:gd name="connsiteX3" fmla="*/ 7428089 w 8536217"/>
              <a:gd name="connsiteY3" fmla="*/ 6857999 h 6873497"/>
              <a:gd name="connsiteX4" fmla="*/ 8536217 w 8536217"/>
              <a:gd name="connsiteY4" fmla="*/ 2069023 h 6873497"/>
              <a:gd name="connsiteX5" fmla="*/ 7722556 w 8536217"/>
              <a:gd name="connsiteY5" fmla="*/ 0 h 6873497"/>
              <a:gd name="connsiteX0" fmla="*/ 7722556 w 8536217"/>
              <a:gd name="connsiteY0" fmla="*/ 0 h 6864251"/>
              <a:gd name="connsiteX1" fmla="*/ 0 w 8536217"/>
              <a:gd name="connsiteY1" fmla="*/ 9246 h 6864251"/>
              <a:gd name="connsiteX2" fmla="*/ 6416 w 8536217"/>
              <a:gd name="connsiteY2" fmla="*/ 6864251 h 6864251"/>
              <a:gd name="connsiteX3" fmla="*/ 7428089 w 8536217"/>
              <a:gd name="connsiteY3" fmla="*/ 6857999 h 6864251"/>
              <a:gd name="connsiteX4" fmla="*/ 8536217 w 8536217"/>
              <a:gd name="connsiteY4" fmla="*/ 2069023 h 6864251"/>
              <a:gd name="connsiteX5" fmla="*/ 7722556 w 8536217"/>
              <a:gd name="connsiteY5" fmla="*/ 0 h 6864251"/>
              <a:gd name="connsiteX0" fmla="*/ 7722556 w 8536217"/>
              <a:gd name="connsiteY0" fmla="*/ 0 h 6857999"/>
              <a:gd name="connsiteX1" fmla="*/ 0 w 8536217"/>
              <a:gd name="connsiteY1" fmla="*/ 9246 h 6857999"/>
              <a:gd name="connsiteX2" fmla="*/ 15497 w 8536217"/>
              <a:gd name="connsiteY2" fmla="*/ 6836513 h 6857999"/>
              <a:gd name="connsiteX3" fmla="*/ 7428089 w 8536217"/>
              <a:gd name="connsiteY3" fmla="*/ 6857999 h 6857999"/>
              <a:gd name="connsiteX4" fmla="*/ 8536217 w 8536217"/>
              <a:gd name="connsiteY4" fmla="*/ 2069023 h 6857999"/>
              <a:gd name="connsiteX5" fmla="*/ 7722556 w 8536217"/>
              <a:gd name="connsiteY5" fmla="*/ 0 h 6857999"/>
              <a:gd name="connsiteX0" fmla="*/ 7722556 w 8536217"/>
              <a:gd name="connsiteY0" fmla="*/ 0 h 6857999"/>
              <a:gd name="connsiteX1" fmla="*/ 0 w 8536217"/>
              <a:gd name="connsiteY1" fmla="*/ 9246 h 6857999"/>
              <a:gd name="connsiteX2" fmla="*/ 15497 w 8536217"/>
              <a:gd name="connsiteY2" fmla="*/ 6845759 h 6857999"/>
              <a:gd name="connsiteX3" fmla="*/ 7428089 w 8536217"/>
              <a:gd name="connsiteY3" fmla="*/ 6857999 h 6857999"/>
              <a:gd name="connsiteX4" fmla="*/ 8536217 w 8536217"/>
              <a:gd name="connsiteY4" fmla="*/ 2069023 h 6857999"/>
              <a:gd name="connsiteX5" fmla="*/ 7722556 w 8536217"/>
              <a:gd name="connsiteY5" fmla="*/ 0 h 6857999"/>
              <a:gd name="connsiteX0" fmla="*/ 7722556 w 8536217"/>
              <a:gd name="connsiteY0" fmla="*/ 0 h 6857999"/>
              <a:gd name="connsiteX1" fmla="*/ 0 w 8536217"/>
              <a:gd name="connsiteY1" fmla="*/ 9246 h 6857999"/>
              <a:gd name="connsiteX2" fmla="*/ 15497 w 8536217"/>
              <a:gd name="connsiteY2" fmla="*/ 6845759 h 6857999"/>
              <a:gd name="connsiteX3" fmla="*/ 7428089 w 8536217"/>
              <a:gd name="connsiteY3" fmla="*/ 6857999 h 6857999"/>
              <a:gd name="connsiteX4" fmla="*/ 8536217 w 8536217"/>
              <a:gd name="connsiteY4" fmla="*/ 2069023 h 6857999"/>
              <a:gd name="connsiteX5" fmla="*/ 7722556 w 8536217"/>
              <a:gd name="connsiteY5" fmla="*/ 0 h 6857999"/>
              <a:gd name="connsiteX0" fmla="*/ 7722556 w 8536217"/>
              <a:gd name="connsiteY0" fmla="*/ 0 h 6873498"/>
              <a:gd name="connsiteX1" fmla="*/ 0 w 8536217"/>
              <a:gd name="connsiteY1" fmla="*/ 9246 h 6873498"/>
              <a:gd name="connsiteX2" fmla="*/ 15497 w 8536217"/>
              <a:gd name="connsiteY2" fmla="*/ 6873498 h 6873498"/>
              <a:gd name="connsiteX3" fmla="*/ 7428089 w 8536217"/>
              <a:gd name="connsiteY3" fmla="*/ 6857999 h 6873498"/>
              <a:gd name="connsiteX4" fmla="*/ 8536217 w 8536217"/>
              <a:gd name="connsiteY4" fmla="*/ 2069023 h 6873498"/>
              <a:gd name="connsiteX5" fmla="*/ 7722556 w 8536217"/>
              <a:gd name="connsiteY5" fmla="*/ 0 h 6873498"/>
              <a:gd name="connsiteX0" fmla="*/ 8185741 w 8999402"/>
              <a:gd name="connsiteY0" fmla="*/ 0 h 6873498"/>
              <a:gd name="connsiteX1" fmla="*/ 0 w 8999402"/>
              <a:gd name="connsiteY1" fmla="*/ 0 h 6873498"/>
              <a:gd name="connsiteX2" fmla="*/ 478682 w 8999402"/>
              <a:gd name="connsiteY2" fmla="*/ 6873498 h 6873498"/>
              <a:gd name="connsiteX3" fmla="*/ 7891274 w 8999402"/>
              <a:gd name="connsiteY3" fmla="*/ 6857999 h 6873498"/>
              <a:gd name="connsiteX4" fmla="*/ 8999402 w 8999402"/>
              <a:gd name="connsiteY4" fmla="*/ 2069023 h 6873498"/>
              <a:gd name="connsiteX5" fmla="*/ 8185741 w 8999402"/>
              <a:gd name="connsiteY5" fmla="*/ 0 h 6873498"/>
              <a:gd name="connsiteX0" fmla="*/ 8185741 w 8999402"/>
              <a:gd name="connsiteY0" fmla="*/ 0 h 6873498"/>
              <a:gd name="connsiteX1" fmla="*/ 0 w 8999402"/>
              <a:gd name="connsiteY1" fmla="*/ 0 h 6873498"/>
              <a:gd name="connsiteX2" fmla="*/ 6413 w 8999402"/>
              <a:gd name="connsiteY2" fmla="*/ 6873498 h 6873498"/>
              <a:gd name="connsiteX3" fmla="*/ 7891274 w 8999402"/>
              <a:gd name="connsiteY3" fmla="*/ 6857999 h 6873498"/>
              <a:gd name="connsiteX4" fmla="*/ 8999402 w 8999402"/>
              <a:gd name="connsiteY4" fmla="*/ 2069023 h 6873498"/>
              <a:gd name="connsiteX5" fmla="*/ 8185741 w 8999402"/>
              <a:gd name="connsiteY5" fmla="*/ 0 h 6873498"/>
              <a:gd name="connsiteX0" fmla="*/ 8185741 w 8999402"/>
              <a:gd name="connsiteY0" fmla="*/ 0 h 6864252"/>
              <a:gd name="connsiteX1" fmla="*/ 0 w 8999402"/>
              <a:gd name="connsiteY1" fmla="*/ 0 h 6864252"/>
              <a:gd name="connsiteX2" fmla="*/ 6413 w 8999402"/>
              <a:gd name="connsiteY2" fmla="*/ 6864252 h 6864252"/>
              <a:gd name="connsiteX3" fmla="*/ 7891274 w 8999402"/>
              <a:gd name="connsiteY3" fmla="*/ 6857999 h 6864252"/>
              <a:gd name="connsiteX4" fmla="*/ 8999402 w 8999402"/>
              <a:gd name="connsiteY4" fmla="*/ 2069023 h 6864252"/>
              <a:gd name="connsiteX5" fmla="*/ 8185741 w 8999402"/>
              <a:gd name="connsiteY5" fmla="*/ 0 h 686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999402" h="6864252">
                <a:moveTo>
                  <a:pt x="8185741" y="0"/>
                </a:moveTo>
                <a:lnTo>
                  <a:pt x="0" y="0"/>
                </a:lnTo>
                <a:cubicBezTo>
                  <a:pt x="2139" y="2285002"/>
                  <a:pt x="4274" y="4579250"/>
                  <a:pt x="6413" y="6864252"/>
                </a:cubicBezTo>
                <a:lnTo>
                  <a:pt x="7891274" y="6857999"/>
                </a:lnTo>
                <a:lnTo>
                  <a:pt x="8999402" y="2069023"/>
                </a:lnTo>
                <a:lnTo>
                  <a:pt x="8185741" y="0"/>
                </a:lnTo>
                <a:close/>
              </a:path>
            </a:pathLst>
          </a:custGeom>
          <a:solidFill>
            <a:srgbClr val="000000">
              <a:alpha val="1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843808" y="2204864"/>
            <a:ext cx="3528392" cy="2304256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Слайд-разделитель </a:t>
            </a:r>
            <a:br>
              <a:rPr lang="ru-RU" dirty="0"/>
            </a:br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презентации</a:t>
            </a:r>
            <a:br>
              <a:rPr lang="ru-RU" dirty="0"/>
            </a:br>
            <a:r>
              <a:rPr lang="ru-RU" dirty="0"/>
              <a:t>шрифт </a:t>
            </a:r>
            <a:r>
              <a:rPr lang="ru-RU" dirty="0" err="1"/>
              <a:t>Arial</a:t>
            </a:r>
            <a:r>
              <a:rPr lang="ru-RU" dirty="0"/>
              <a:t>, 24 пт.</a:t>
            </a:r>
          </a:p>
        </p:txBody>
      </p:sp>
      <p:sp>
        <p:nvSpPr>
          <p:cNvPr id="9" name="Подзаголовок 2"/>
          <p:cNvSpPr txBox="1">
            <a:spLocks/>
          </p:cNvSpPr>
          <p:nvPr userDrawn="1"/>
        </p:nvSpPr>
        <p:spPr>
          <a:xfrm>
            <a:off x="2843808" y="5661248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4EA-6A61-441B-9399-54A33483BC2E}" type="datetime1">
              <a:rPr lang="ru-RU" smtClean="0"/>
              <a:t>14.10.2019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2843808" y="1484784"/>
            <a:ext cx="2303462" cy="431800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>
                <a:solidFill>
                  <a:schemeClr val="tx1"/>
                </a:solidFill>
              </a:rPr>
              <a:t>Заголовок презентации </a:t>
            </a:r>
          </a:p>
          <a:p>
            <a:r>
              <a:rPr lang="ru-RU" sz="1000" dirty="0">
                <a:solidFill>
                  <a:schemeClr val="tx1"/>
                </a:solidFill>
              </a:rPr>
              <a:t>шрифт </a:t>
            </a:r>
            <a:r>
              <a:rPr lang="ru-RU" sz="1000" dirty="0" err="1">
                <a:solidFill>
                  <a:schemeClr val="tx1"/>
                </a:solidFill>
              </a:rPr>
              <a:t>Arial</a:t>
            </a:r>
            <a:r>
              <a:rPr lang="ru-RU" sz="1000" dirty="0">
                <a:solidFill>
                  <a:schemeClr val="tx1"/>
                </a:solidFill>
              </a:rPr>
              <a:t> 10 пт.</a:t>
            </a:r>
          </a:p>
        </p:txBody>
      </p:sp>
    </p:spTree>
    <p:extLst>
      <p:ext uri="{BB962C8B-B14F-4D97-AF65-F5344CB8AC3E}">
        <p14:creationId xmlns:p14="http://schemas.microsoft.com/office/powerpoint/2010/main" val="239090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Слайд-разделитель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83568" y="2204864"/>
            <a:ext cx="3528392" cy="2304256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Слайд-разделитель </a:t>
            </a:r>
            <a:br>
              <a:rPr lang="ru-RU" dirty="0"/>
            </a:br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презентации</a:t>
            </a:r>
            <a:br>
              <a:rPr lang="ru-RU" dirty="0"/>
            </a:br>
            <a:r>
              <a:rPr lang="ru-RU" dirty="0"/>
              <a:t>шрифт </a:t>
            </a:r>
            <a:r>
              <a:rPr lang="ru-RU" dirty="0" err="1"/>
              <a:t>Arial</a:t>
            </a:r>
            <a:r>
              <a:rPr lang="ru-RU" dirty="0"/>
              <a:t>, 24 пт.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66192" y="6309320"/>
            <a:ext cx="2133600" cy="365125"/>
          </a:xfrm>
        </p:spPr>
        <p:txBody>
          <a:bodyPr/>
          <a:lstStyle/>
          <a:p>
            <a:fld id="{52F389DC-9E19-4EE8-A8D3-3244F47808F8}" type="datetime1">
              <a:rPr lang="ru-RU" smtClean="0"/>
              <a:t>14.10.2019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3007" y="5015830"/>
            <a:ext cx="3590921" cy="1005458"/>
          </a:xfrm>
          <a:prstGeom prst="rect">
            <a:avLst/>
          </a:prstGeom>
        </p:spPr>
      </p:pic>
      <p:sp>
        <p:nvSpPr>
          <p:cNvPr id="13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683568" y="1484784"/>
            <a:ext cx="2303462" cy="431800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>
                <a:solidFill>
                  <a:schemeClr val="tx1"/>
                </a:solidFill>
              </a:rPr>
              <a:t>Заголовок презентации </a:t>
            </a:r>
          </a:p>
          <a:p>
            <a:r>
              <a:rPr lang="ru-RU" sz="1000" dirty="0">
                <a:solidFill>
                  <a:schemeClr val="tx1"/>
                </a:solidFill>
              </a:rPr>
              <a:t>шрифт </a:t>
            </a:r>
            <a:r>
              <a:rPr lang="ru-RU" sz="1000" dirty="0" err="1">
                <a:solidFill>
                  <a:schemeClr val="tx1"/>
                </a:solidFill>
              </a:rPr>
              <a:t>Arial</a:t>
            </a:r>
            <a:r>
              <a:rPr lang="ru-RU" sz="1000" dirty="0">
                <a:solidFill>
                  <a:schemeClr val="tx1"/>
                </a:solidFill>
              </a:rPr>
              <a:t> 10 пт.</a:t>
            </a:r>
          </a:p>
        </p:txBody>
      </p:sp>
    </p:spTree>
    <p:extLst>
      <p:ext uri="{BB962C8B-B14F-4D97-AF65-F5344CB8AC3E}">
        <p14:creationId xmlns:p14="http://schemas.microsoft.com/office/powerpoint/2010/main" val="914982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Слайд-разделитель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3707904" y="2204864"/>
            <a:ext cx="3528392" cy="2304256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Слайд-разделитель </a:t>
            </a:r>
            <a:br>
              <a:rPr lang="ru-RU" dirty="0"/>
            </a:br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презентации</a:t>
            </a:r>
            <a:br>
              <a:rPr lang="ru-RU" dirty="0"/>
            </a:br>
            <a:r>
              <a:rPr lang="ru-RU" dirty="0"/>
              <a:t>шрифт </a:t>
            </a:r>
            <a:r>
              <a:rPr lang="ru-RU" dirty="0" err="1"/>
              <a:t>Arial</a:t>
            </a:r>
            <a:r>
              <a:rPr lang="ru-RU" dirty="0"/>
              <a:t>, 24 пт.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725668" y="5296123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E28C9B7-77DB-42B5-AD07-0761FECA3530}" type="datetime1">
              <a:rPr lang="ru-RU" smtClean="0"/>
              <a:t>14.10.2019</a:t>
            </a:fld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одзаголовок 2"/>
          <p:cNvSpPr txBox="1">
            <a:spLocks/>
          </p:cNvSpPr>
          <p:nvPr userDrawn="1"/>
        </p:nvSpPr>
        <p:spPr>
          <a:xfrm>
            <a:off x="3707904" y="6309320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3707904" y="1556792"/>
            <a:ext cx="2303462" cy="431800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>
                <a:solidFill>
                  <a:schemeClr val="tx1"/>
                </a:solidFill>
              </a:rPr>
              <a:t>Заголовок презентации </a:t>
            </a:r>
          </a:p>
          <a:p>
            <a:r>
              <a:rPr lang="ru-RU" sz="1000" dirty="0">
                <a:solidFill>
                  <a:schemeClr val="tx1"/>
                </a:solidFill>
              </a:rPr>
              <a:t>шрифт </a:t>
            </a:r>
            <a:r>
              <a:rPr lang="ru-RU" sz="1000" dirty="0" err="1">
                <a:solidFill>
                  <a:schemeClr val="tx1"/>
                </a:solidFill>
              </a:rPr>
              <a:t>Arial</a:t>
            </a:r>
            <a:r>
              <a:rPr lang="ru-RU" sz="1000" dirty="0">
                <a:solidFill>
                  <a:schemeClr val="tx1"/>
                </a:solidFill>
              </a:rPr>
              <a:t> 10 пт.</a:t>
            </a:r>
          </a:p>
        </p:txBody>
      </p:sp>
    </p:spTree>
    <p:extLst>
      <p:ext uri="{BB962C8B-B14F-4D97-AF65-F5344CB8AC3E}">
        <p14:creationId xmlns:p14="http://schemas.microsoft.com/office/powerpoint/2010/main" val="130657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вой смар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/>
              <a:t>Возможные стили презентации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7715200" cy="792088"/>
          </a:xfrm>
        </p:spPr>
        <p:txBody>
          <a:bodyPr/>
          <a:lstStyle>
            <a:lvl1pPr marL="0" indent="0">
              <a:buFont typeface="Arial" pitchFamily="34" charset="0"/>
              <a:buNone/>
              <a:defRPr sz="1400" baseline="0"/>
            </a:lvl1pPr>
            <a:lvl2pPr marL="742950" indent="-285750">
              <a:buFont typeface="Arial" pitchFamily="34" charset="0"/>
              <a:buChar char="►"/>
              <a:defRPr sz="1400" baseline="0"/>
            </a:lvl2pPr>
            <a:lvl3pPr>
              <a:defRPr baseline="0"/>
            </a:lvl3pPr>
            <a:lvl4pPr>
              <a:defRPr baseline="0"/>
            </a:lvl4pPr>
            <a:lvl5pPr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E7F6E1B9-6978-49A0-B769-AA0B478E9013}" type="datetime1">
              <a:rPr lang="ru-RU" smtClean="0"/>
              <a:t>14.10.2019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</a:p>
        </p:txBody>
      </p:sp>
    </p:spTree>
    <p:extLst>
      <p:ext uri="{BB962C8B-B14F-4D97-AF65-F5344CB8AC3E}">
        <p14:creationId xmlns:p14="http://schemas.microsoft.com/office/powerpoint/2010/main" val="3296700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вой смарт 2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/>
              <a:t>Возможные стили презентации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3394720" cy="4536504"/>
          </a:xfrm>
        </p:spPr>
        <p:txBody>
          <a:bodyPr/>
          <a:lstStyle>
            <a:lvl1pPr marL="0" indent="0">
              <a:buFont typeface="Arial" pitchFamily="34" charset="0"/>
              <a:buNone/>
              <a:defRPr sz="1400" baseline="0"/>
            </a:lvl1pPr>
            <a:lvl2pPr marL="742950" indent="-285750">
              <a:buFont typeface="Arial" pitchFamily="34" charset="0"/>
              <a:buChar char="►"/>
              <a:defRPr sz="1400" baseline="0"/>
            </a:lvl2pPr>
            <a:lvl3pPr>
              <a:defRPr baseline="0"/>
            </a:lvl3pPr>
            <a:lvl4pPr>
              <a:defRPr baseline="0"/>
            </a:lvl4pPr>
            <a:lvl5pPr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EFB904C4-4AB9-4D84-8905-B291CF4EBD02}" type="datetime1">
              <a:rPr lang="ru-RU" smtClean="0"/>
              <a:t>14.10.2019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9912" y="1052736"/>
            <a:ext cx="4779603" cy="5157192"/>
          </a:xfrm>
          <a:prstGeom prst="rect">
            <a:avLst/>
          </a:prstGeom>
        </p:spPr>
      </p:pic>
      <p:sp>
        <p:nvSpPr>
          <p:cNvPr id="9" name="Полилиния 8"/>
          <p:cNvSpPr/>
          <p:nvPr userDrawn="1"/>
        </p:nvSpPr>
        <p:spPr>
          <a:xfrm>
            <a:off x="4479010" y="1890793"/>
            <a:ext cx="3773837" cy="3525865"/>
          </a:xfrm>
          <a:custGeom>
            <a:avLst/>
            <a:gdLst>
              <a:gd name="connsiteX0" fmla="*/ 15498 w 3773837"/>
              <a:gd name="connsiteY0" fmla="*/ 0 h 3525865"/>
              <a:gd name="connsiteX1" fmla="*/ 3332136 w 3773837"/>
              <a:gd name="connsiteY1" fmla="*/ 0 h 3525865"/>
              <a:gd name="connsiteX2" fmla="*/ 3773837 w 3773837"/>
              <a:gd name="connsiteY2" fmla="*/ 1751309 h 3525865"/>
              <a:gd name="connsiteX3" fmla="*/ 3363132 w 3773837"/>
              <a:gd name="connsiteY3" fmla="*/ 3525865 h 3525865"/>
              <a:gd name="connsiteX4" fmla="*/ 0 w 3773837"/>
              <a:gd name="connsiteY4" fmla="*/ 3525865 h 3525865"/>
              <a:gd name="connsiteX5" fmla="*/ 418454 w 3773837"/>
              <a:gd name="connsiteY5" fmla="*/ 1720312 h 3525865"/>
              <a:gd name="connsiteX6" fmla="*/ 15498 w 3773837"/>
              <a:gd name="connsiteY6" fmla="*/ 0 h 3525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73837" h="3525865">
                <a:moveTo>
                  <a:pt x="15498" y="0"/>
                </a:moveTo>
                <a:lnTo>
                  <a:pt x="3332136" y="0"/>
                </a:lnTo>
                <a:lnTo>
                  <a:pt x="3773837" y="1751309"/>
                </a:lnTo>
                <a:lnTo>
                  <a:pt x="3363132" y="3525865"/>
                </a:lnTo>
                <a:lnTo>
                  <a:pt x="0" y="3525865"/>
                </a:lnTo>
                <a:lnTo>
                  <a:pt x="418454" y="1720312"/>
                </a:lnTo>
                <a:lnTo>
                  <a:pt x="15498" y="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l"/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3645147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вой смарт 3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/>
              <a:t>Возможные стили презентации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17209395-9309-40E7-BD11-3D5233B4DE8A}" type="datetime1">
              <a:rPr lang="ru-RU" smtClean="0"/>
              <a:t>14.10.2019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9912" y="1052736"/>
            <a:ext cx="4779603" cy="5157192"/>
          </a:xfrm>
          <a:prstGeom prst="rect">
            <a:avLst/>
          </a:prstGeom>
        </p:spPr>
      </p:pic>
      <p:sp>
        <p:nvSpPr>
          <p:cNvPr id="14" name="Объект 13"/>
          <p:cNvSpPr>
            <a:spLocks noGrp="1"/>
          </p:cNvSpPr>
          <p:nvPr>
            <p:ph sz="quarter" idx="14" hasCustomPrompt="1"/>
          </p:nvPr>
        </p:nvSpPr>
        <p:spPr>
          <a:xfrm>
            <a:off x="4787900" y="1844675"/>
            <a:ext cx="3097213" cy="3600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6" name="Таблица 15"/>
          <p:cNvSpPr>
            <a:spLocks noGrp="1"/>
          </p:cNvSpPr>
          <p:nvPr>
            <p:ph type="tbl" sz="quarter" idx="15"/>
          </p:nvPr>
        </p:nvSpPr>
        <p:spPr>
          <a:xfrm>
            <a:off x="496888" y="1412875"/>
            <a:ext cx="3427412" cy="446405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2511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6F5B6-0779-414D-AD4B-2629AC442E8D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D1AC2-DB3A-44E5-BAA1-B1713F77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84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49" r:id="rId2"/>
    <p:sldLayoutId id="2147483660" r:id="rId3"/>
    <p:sldLayoutId id="2147483662" r:id="rId4"/>
    <p:sldLayoutId id="2147483663" r:id="rId5"/>
    <p:sldLayoutId id="2147483664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6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rgbClr val="4D4D4D"/>
                </a:solidFill>
              </a:rPr>
              <a:t>Инструменты поддержки малого и среднего предпринимательства</a:t>
            </a:r>
          </a:p>
        </p:txBody>
      </p:sp>
      <p:sp>
        <p:nvSpPr>
          <p:cNvPr id="3" name="Заголовок 4"/>
          <p:cNvSpPr txBox="1">
            <a:spLocks/>
          </p:cNvSpPr>
          <p:nvPr/>
        </p:nvSpPr>
        <p:spPr>
          <a:xfrm>
            <a:off x="5148064" y="3212976"/>
            <a:ext cx="3528392" cy="147002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ru-RU" dirty="0">
                <a:solidFill>
                  <a:srgbClr val="FF0000"/>
                </a:solidFill>
              </a:rPr>
              <a:t>АИС НГС.</a:t>
            </a:r>
          </a:p>
          <a:p>
            <a:pPr algn="ctr"/>
            <a:r>
              <a:rPr lang="ru-RU" dirty="0">
                <a:solidFill>
                  <a:srgbClr val="FF0000"/>
                </a:solidFill>
              </a:rPr>
              <a:t>Взаимодействие,</a:t>
            </a:r>
          </a:p>
          <a:p>
            <a:pPr algn="ctr"/>
            <a:r>
              <a:rPr lang="ru-RU" dirty="0">
                <a:solidFill>
                  <a:srgbClr val="FF0000"/>
                </a:solidFill>
              </a:rPr>
              <a:t>Основные ошибки</a:t>
            </a:r>
          </a:p>
        </p:txBody>
      </p:sp>
    </p:spTree>
    <p:extLst>
      <p:ext uri="{BB962C8B-B14F-4D97-AF65-F5344CB8AC3E}">
        <p14:creationId xmlns:p14="http://schemas.microsoft.com/office/powerpoint/2010/main" val="2298521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3778"/>
            <a:ext cx="5914999" cy="868958"/>
          </a:xfrm>
        </p:spPr>
        <p:txBody>
          <a:bodyPr/>
          <a:lstStyle/>
          <a:p>
            <a:pPr algn="l"/>
            <a:r>
              <a:rPr lang="ru-RU" sz="3600" dirty="0">
                <a:latin typeface="Arial" pitchFamily="34" charset="0"/>
                <a:cs typeface="Arial" pitchFamily="34" charset="0"/>
              </a:rPr>
              <a:t>О Банке</a:t>
            </a:r>
          </a:p>
        </p:txBody>
      </p:sp>
      <p:graphicFrame>
        <p:nvGraphicFramePr>
          <p:cNvPr id="5" name="Таблиц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56316"/>
              </p:ext>
            </p:extLst>
          </p:nvPr>
        </p:nvGraphicFramePr>
        <p:xfrm>
          <a:off x="467544" y="1268762"/>
          <a:ext cx="7704856" cy="46516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04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65930">
                <a:tc>
                  <a:txBody>
                    <a:bodyPr/>
                    <a:lstStyle/>
                    <a:p>
                      <a:endParaRPr lang="ru-RU" sz="14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1426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1426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1426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1426">
                <a:tc>
                  <a:txBody>
                    <a:bodyPr/>
                    <a:lstStyle/>
                    <a:p>
                      <a:endParaRPr lang="ru-RU" sz="14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</a:t>
                      </a:r>
                      <a:endParaRPr lang="ru-RU" sz="18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8A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952" b="30213"/>
          <a:stretch/>
        </p:blipFill>
        <p:spPr>
          <a:xfrm>
            <a:off x="539553" y="5217354"/>
            <a:ext cx="432047" cy="50392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497" r="10786"/>
          <a:stretch/>
        </p:blipFill>
        <p:spPr>
          <a:xfrm>
            <a:off x="540000" y="4293096"/>
            <a:ext cx="432000" cy="50392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3" r="6139"/>
          <a:stretch/>
        </p:blipFill>
        <p:spPr>
          <a:xfrm>
            <a:off x="540000" y="3356992"/>
            <a:ext cx="542886" cy="47495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2492896"/>
            <a:ext cx="471326" cy="50405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1556792"/>
            <a:ext cx="553061" cy="50405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31640" y="5157192"/>
            <a:ext cx="1997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АО «МСП Банк» 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учреждено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331640" y="4077072"/>
            <a:ext cx="31920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Реализует государственную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программу финансовой 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поддержки МСП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331640" y="3212976"/>
            <a:ext cx="2726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Реализует гарантийную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поддержку МСП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331640" y="2420888"/>
            <a:ext cx="2762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Участник национальной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гарантийной системы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331640" y="1484784"/>
            <a:ext cx="4724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Осуществляет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прямое кредитование МСП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4932040" y="5363924"/>
            <a:ext cx="10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1999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год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458549" y="4338977"/>
            <a:ext cx="14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 2004 года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921771" y="3383119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 2013 года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365827" y="251031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 2016 года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830790" y="1556792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 2017 года</a:t>
            </a:r>
          </a:p>
        </p:txBody>
      </p:sp>
      <p:cxnSp>
        <p:nvCxnSpPr>
          <p:cNvPr id="33" name="Прямая со стрелкой 32"/>
          <p:cNvCxnSpPr/>
          <p:nvPr/>
        </p:nvCxnSpPr>
        <p:spPr>
          <a:xfrm flipV="1">
            <a:off x="4731082" y="731318"/>
            <a:ext cx="2505214" cy="4840512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Блок-схема: узел 18"/>
          <p:cNvSpPr/>
          <p:nvPr/>
        </p:nvSpPr>
        <p:spPr>
          <a:xfrm>
            <a:off x="6156200" y="2636912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узел 19"/>
          <p:cNvSpPr/>
          <p:nvPr/>
        </p:nvSpPr>
        <p:spPr>
          <a:xfrm>
            <a:off x="6625393" y="1714791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Блок-схема: узел 35"/>
          <p:cNvSpPr/>
          <p:nvPr/>
        </p:nvSpPr>
        <p:spPr>
          <a:xfrm>
            <a:off x="5705277" y="3494825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узел 15"/>
          <p:cNvSpPr/>
          <p:nvPr/>
        </p:nvSpPr>
        <p:spPr>
          <a:xfrm>
            <a:off x="4659082" y="5499830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>
            <a:off x="5136853" y="4565509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920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804248" y="6381328"/>
            <a:ext cx="2133600" cy="365125"/>
          </a:xfrm>
        </p:spPr>
        <p:txBody>
          <a:bodyPr/>
          <a:lstStyle/>
          <a:p>
            <a:fld id="{F0C3E1D0-B99E-411B-BCE4-D3E6DB7EA499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8798" t="10288" r="18256" b="39868"/>
          <a:stretch/>
        </p:blipFill>
        <p:spPr bwMode="auto">
          <a:xfrm>
            <a:off x="251760" y="980229"/>
            <a:ext cx="8172000" cy="37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846268" y="411582"/>
            <a:ext cx="614164" cy="2016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172400" y="3933056"/>
            <a:ext cx="288032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388424" y="3717032"/>
            <a:ext cx="254124" cy="3642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51520" y="4869160"/>
            <a:ext cx="817500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700" dirty="0"/>
          </a:p>
          <a:p>
            <a:r>
              <a:rPr lang="ru-RU" sz="1700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Консультации и техническая поддержка:  </a:t>
            </a:r>
          </a:p>
          <a:p>
            <a:r>
              <a:rPr lang="ru-RU" sz="1700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тел. </a:t>
            </a:r>
            <a:r>
              <a:rPr lang="ru-RU" sz="1700" b="1" dirty="0">
                <a:solidFill>
                  <a:srgbClr val="ED1B34"/>
                </a:solidFill>
                <a:latin typeface="Arial" pitchFamily="34" charset="0"/>
                <a:cs typeface="Arial" pitchFamily="34" charset="0"/>
              </a:rPr>
              <a:t>8 800 30 20 100, </a:t>
            </a:r>
          </a:p>
          <a:p>
            <a:r>
              <a:rPr lang="ru-RU" sz="1700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электронный адрес: </a:t>
            </a:r>
            <a:r>
              <a:rPr lang="en-US" sz="1700" b="1" dirty="0">
                <a:solidFill>
                  <a:srgbClr val="ED1B34"/>
                </a:solidFill>
                <a:latin typeface="Arial" pitchFamily="34" charset="0"/>
                <a:cs typeface="Arial" pitchFamily="34" charset="0"/>
              </a:rPr>
              <a:t>msbsupport@mspbank.ru</a:t>
            </a:r>
            <a:endParaRPr lang="ru-RU" sz="1700" b="1" dirty="0">
              <a:solidFill>
                <a:srgbClr val="ED1B3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reeform 5"/>
          <p:cNvSpPr/>
          <p:nvPr/>
        </p:nvSpPr>
        <p:spPr>
          <a:xfrm>
            <a:off x="361379" y="104292"/>
            <a:ext cx="7450981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lvl="0"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Портал АИС НГС – 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smbfin.ru </a:t>
            </a:r>
            <a:endParaRPr lang="ru-RU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03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35294"/>
              </p:ext>
            </p:extLst>
          </p:nvPr>
        </p:nvGraphicFramePr>
        <p:xfrm>
          <a:off x="395536" y="1124744"/>
          <a:ext cx="8352928" cy="489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772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Встреча с клиентом</a:t>
                      </a:r>
                    </a:p>
                  </a:txBody>
                  <a:tcPr marL="63305" marR="6330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Организовывается телефонная конференц-связь (ТКС)</a:t>
                      </a:r>
                      <a:r>
                        <a:rPr lang="ru-RU" sz="1300" b="1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в составе</a:t>
                      </a:r>
                      <a:r>
                        <a:rPr lang="en-US" sz="1300" b="1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:</a:t>
                      </a:r>
                      <a:r>
                        <a:rPr lang="ru-RU" sz="1300" b="1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Клиент, МСП Банк (в лице УРМ), представитель структуры поддержки МСП (ЦК, РГО).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Определяется</a:t>
                      </a:r>
                      <a:r>
                        <a:rPr lang="ru-RU" sz="1300" b="1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потребность в кредите, текущее финансовое состояние клиента, обеспечение, предварительная структура кредитной сделки.</a:t>
                      </a:r>
                      <a:endParaRPr lang="ru-RU" sz="1300" b="1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300" b="1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823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Клиент</a:t>
                      </a: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Должен четко представлять свою потребность в кредитных средствах</a:t>
                      </a:r>
                      <a:r>
                        <a:rPr lang="en-US" sz="1300" b="1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;</a:t>
                      </a:r>
                      <a:endParaRPr lang="ru-RU" sz="1300" b="1" baseline="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Должен дать информацию по обеспечению</a:t>
                      </a:r>
                      <a:r>
                        <a:rPr lang="en-US" sz="1300" b="1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;</a:t>
                      </a:r>
                      <a:endParaRPr lang="ru-RU" sz="1300" b="1" baseline="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Должен владеть минимумом бухгалтерской информации по своему бизнесу (выручка, чистая прибыль, действующий портфель обязательств (кредиты и займы)).</a:t>
                      </a:r>
                      <a:endParaRPr lang="ru-RU" sz="1300" b="1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58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Результат ТКС</a:t>
                      </a:r>
                    </a:p>
                  </a:txBody>
                  <a:tcPr marL="63305" marR="6330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Предварительно структурированная сделка, согласованная с клиентом, Банком, ЦК/РГО.</a:t>
                      </a:r>
                    </a:p>
                  </a:txBody>
                  <a:tcPr marL="63305" marR="6330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Freeform 5"/>
          <p:cNvSpPr/>
          <p:nvPr/>
        </p:nvSpPr>
        <p:spPr>
          <a:xfrm>
            <a:off x="137430" y="188640"/>
            <a:ext cx="8755049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Начало работы по заявке и в АИС НГС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420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630450"/>
              </p:ext>
            </p:extLst>
          </p:nvPr>
        </p:nvGraphicFramePr>
        <p:xfrm>
          <a:off x="137430" y="1124744"/>
          <a:ext cx="8773898" cy="547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0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3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Одновременно</a:t>
                      </a:r>
                      <a:r>
                        <a:rPr lang="en-US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:</a:t>
                      </a:r>
                      <a:endParaRPr lang="ru-RU" sz="1300" b="1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300" b="1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8852"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УРМ</a:t>
                      </a:r>
                    </a:p>
                  </a:txBody>
                  <a:tcPr marL="63305" marR="6330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Генерирует в АИС НГС заявку</a:t>
                      </a:r>
                      <a:r>
                        <a:rPr lang="en-US" sz="1300" b="1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;</a:t>
                      </a:r>
                      <a:endParaRPr lang="ru-RU" sz="1300" b="1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71450" indent="-17145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Направляет клиенту Инструкции для заполнения</a:t>
                      </a:r>
                      <a:r>
                        <a:rPr lang="en-US" sz="1300" b="1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;</a:t>
                      </a:r>
                      <a:endParaRPr lang="ru-RU" sz="1300" b="1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71450" indent="-17145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Если кредит инвестиционный</a:t>
                      </a:r>
                      <a:r>
                        <a:rPr lang="ru-RU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направляет шаблон Финансовой модели.</a:t>
                      </a:r>
                      <a:endParaRPr lang="ru-RU" sz="1300" b="1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620"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Клиент</a:t>
                      </a: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marL="171450" indent="-17145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Приобретает в сертификационном центре УКЭП</a:t>
                      </a:r>
                      <a:r>
                        <a:rPr lang="en-US" sz="1300" b="1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;</a:t>
                      </a:r>
                      <a:endParaRPr lang="ru-RU" sz="1300" b="1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71450" indent="-17145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Активирует УКЭП для работы в АИС НГС согласно Инструкциям</a:t>
                      </a:r>
                      <a:r>
                        <a:rPr lang="en-US" sz="1300" b="1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;</a:t>
                      </a:r>
                      <a:endParaRPr lang="ru-RU" sz="1300" b="1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71450" indent="-17145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Подготавливает Бизнес-план и Финансовую модель (во взаимодействии с ЦК/РГО/УРМ.</a:t>
                      </a:r>
                    </a:p>
                  </a:txBody>
                  <a:tcPr marL="63305" marR="6330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4296"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Клиент</a:t>
                      </a: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marL="171450" indent="-17145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Заказывает в ФНС справку об открытых р/счетах</a:t>
                      </a:r>
                      <a:r>
                        <a:rPr lang="en-US" sz="1300" b="1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;</a:t>
                      </a:r>
                      <a:endParaRPr lang="ru-RU" sz="1300" b="1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71450" indent="-17145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Заказывает в ФНС справку об отсутствии задолженности по налогам</a:t>
                      </a:r>
                      <a:r>
                        <a:rPr lang="en-US" sz="1300" b="1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;</a:t>
                      </a:r>
                      <a:endParaRPr lang="ru-RU" sz="1300" b="1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71450" indent="-17145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Заказывает во</a:t>
                      </a:r>
                      <a:r>
                        <a:rPr lang="ru-RU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всех Банках, в которых открыты р/счета справку</a:t>
                      </a:r>
                      <a:r>
                        <a:rPr lang="en-US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:</a:t>
                      </a:r>
                      <a:endParaRPr lang="ru-RU" sz="1300" b="1" kern="1200" baseline="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71450" indent="-17145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 отсутствии картотеки К2</a:t>
                      </a:r>
                      <a:r>
                        <a:rPr lang="en-US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;</a:t>
                      </a:r>
                      <a:endParaRPr lang="ru-RU" sz="1300" b="1" kern="1200" baseline="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71450" indent="-17145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 наличии/отсутствии ссудной задолженности</a:t>
                      </a:r>
                      <a:r>
                        <a:rPr lang="en-US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;</a:t>
                      </a:r>
                      <a:endParaRPr lang="ru-RU" sz="1300" b="1" kern="1200" baseline="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71450" indent="-17145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 кредитной истории за последние 12 месяцев</a:t>
                      </a:r>
                      <a:r>
                        <a:rPr lang="en-US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;</a:t>
                      </a:r>
                      <a:endParaRPr lang="ru-RU" sz="1300" b="1" kern="1200" baseline="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71450" indent="-17145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kern="1200" baseline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Детализированную </a:t>
                      </a:r>
                      <a:r>
                        <a:rPr lang="ru-RU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выписку по р/счетам из обслуживающих банков за полный прошлый календарный год и все завершенные месяцы текущего года в формате .х</a:t>
                      </a:r>
                      <a:r>
                        <a:rPr lang="en-US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ls;</a:t>
                      </a:r>
                      <a:endParaRPr lang="ru-RU" sz="1300" b="1" kern="1200" baseline="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71450" indent="-17145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Заказывает отчет оценщика по залогу.</a:t>
                      </a:r>
                      <a:endParaRPr lang="ru-RU" sz="1300" b="1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Freeform 5"/>
          <p:cNvSpPr/>
          <p:nvPr/>
        </p:nvSpPr>
        <p:spPr>
          <a:xfrm>
            <a:off x="137430" y="188640"/>
            <a:ext cx="8755049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Начало работы по заявке и в АИС НГС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802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535477"/>
              </p:ext>
            </p:extLst>
          </p:nvPr>
        </p:nvGraphicFramePr>
        <p:xfrm>
          <a:off x="185051" y="873204"/>
          <a:ext cx="8773898" cy="5652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2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1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961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ОБЩЕЕ ПРАВИЛО</a:t>
                      </a:r>
                    </a:p>
                  </a:txBody>
                  <a:tcPr marL="63305" marR="6330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 Внимательно читаем Инструкцию по работе в АИС НГС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r>
                        <a:rPr lang="ru-RU" sz="1300" b="1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Внимательно читаем</a:t>
                      </a: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вопросы, которые задает АИС НГС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300" b="1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Паспорт</a:t>
                      </a: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300" b="1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Сканируем ВСЕ листы, в том числе и пустые</a:t>
                      </a:r>
                    </a:p>
                  </a:txBody>
                  <a:tcPr marL="63305" marR="6330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216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СНИЛС, ИНН, паспортные данные, прописка,</a:t>
                      </a:r>
                      <a:r>
                        <a:rPr lang="ru-RU" sz="1300" b="1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фактическое место проживание, номера телефонов всех физических лиц – бенефициаров, директора, </a:t>
                      </a:r>
                      <a:r>
                        <a:rPr lang="ru-RU" sz="1300" b="1" baseline="0" dirty="0" err="1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гл.бухгалтера</a:t>
                      </a: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</a:txBody>
                  <a:tcPr marL="63305" marR="6330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Собираем все эти данные перед началом заполнения заявки</a:t>
                      </a:r>
                    </a:p>
                  </a:txBody>
                  <a:tcPr marL="63305" marR="6330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ОБЩЕЕ ПРАВИЛО</a:t>
                      </a: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 АИС НГС не позволит перейти на следующий этап, если не заполнены данные</a:t>
                      </a:r>
                      <a:r>
                        <a:rPr lang="ru-RU" sz="1300" b="1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текущего этапа</a:t>
                      </a:r>
                      <a:r>
                        <a:rPr lang="en-US" sz="1300" b="1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;</a:t>
                      </a:r>
                      <a:endParaRPr lang="ru-RU" sz="1300" b="1" baseline="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 АИС НГС «подсказывает» какие строки/разделы не заполнены.</a:t>
                      </a:r>
                    </a:p>
                  </a:txBody>
                  <a:tcPr marL="63305" marR="6330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7808"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Документы/ информация с отметкой </a:t>
                      </a: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«* Обязательное»</a:t>
                      </a:r>
                    </a:p>
                  </a:txBody>
                  <a:tcPr marL="63305" marR="6330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Обязательны к заполнению</a:t>
                      </a:r>
                    </a:p>
                    <a:p>
                      <a:pPr marL="0" indent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Примечание</a:t>
                      </a:r>
                      <a:r>
                        <a:rPr lang="en-US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:</a:t>
                      </a:r>
                      <a:r>
                        <a:rPr lang="ru-RU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Если компания не использует в отчетности данный регистр, то необходимо приложить соответствующее письмо.</a:t>
                      </a:r>
                      <a:endParaRPr lang="ru-RU" sz="1300" b="1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0384"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Документы/ информация без отметки </a:t>
                      </a: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«* Обязательное»</a:t>
                      </a:r>
                    </a:p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300" b="1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marL="0" indent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300" b="1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Предоставляются,</a:t>
                      </a:r>
                      <a:r>
                        <a:rPr lang="ru-RU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в случае если компания использует такую информацию/ документ/ отчетный регистр.</a:t>
                      </a:r>
                      <a:endParaRPr lang="ru-RU" sz="1300" b="1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Freeform 5"/>
          <p:cNvSpPr/>
          <p:nvPr/>
        </p:nvSpPr>
        <p:spPr>
          <a:xfrm>
            <a:off x="137430" y="188640"/>
            <a:ext cx="8755049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Средство ускорения работы в АИС НГС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57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711783"/>
              </p:ext>
            </p:extLst>
          </p:nvPr>
        </p:nvGraphicFramePr>
        <p:xfrm>
          <a:off x="185051" y="873204"/>
          <a:ext cx="8773898" cy="5220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2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1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35716"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Шаблоны документов</a:t>
                      </a:r>
                    </a:p>
                  </a:txBody>
                  <a:tcPr marL="63305" marR="6330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Если система предлагает предоставить информацию в формате Шаблона, обязательно скачиваем</a:t>
                      </a:r>
                      <a:r>
                        <a:rPr lang="ru-RU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Шаблон, заполняем, загружаем заполненный Шаблон в АИС НГС</a:t>
                      </a:r>
                      <a:r>
                        <a:rPr lang="en-US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;</a:t>
                      </a:r>
                      <a:endParaRPr lang="ru-RU" sz="1300" b="1" kern="1200" baseline="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71450" indent="-17145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 заполнении, меняем даты на актуальные</a:t>
                      </a:r>
                      <a:r>
                        <a:rPr lang="en-US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;</a:t>
                      </a:r>
                      <a:endParaRPr lang="ru-RU" sz="1300" b="1" kern="1200" baseline="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71450" indent="-17145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Если какие-то данные отсутствуют, в текстовых ячейках заносим «отсутствуют»</a:t>
                      </a:r>
                      <a:r>
                        <a:rPr lang="en-US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;</a:t>
                      </a:r>
                      <a:endParaRPr lang="ru-RU" sz="1300" b="1" kern="1200" baseline="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71450" indent="-17145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Ячейки для заполнения как правило выделены желтым</a:t>
                      </a:r>
                      <a:r>
                        <a:rPr lang="en-US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;</a:t>
                      </a:r>
                      <a:endParaRPr lang="ru-RU" sz="1300" b="1" kern="1200" baseline="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71450" indent="-17145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Ячейки, в которых указаны формулы – НЕ МЕНЯТЬ</a:t>
                      </a:r>
                      <a:r>
                        <a:rPr lang="en-US" sz="1300" b="1" kern="1200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!!!</a:t>
                      </a:r>
                      <a:endParaRPr lang="ru-RU" sz="1300" b="1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Форматы документов</a:t>
                      </a: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Если АИС НГС запрашивает документ в формате .</a:t>
                      </a:r>
                      <a:r>
                        <a:rPr lang="en-US" sz="1300" b="1" dirty="0" err="1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xls</a:t>
                      </a: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то необходимо предоставлять документ именно в этом формате.</a:t>
                      </a:r>
                    </a:p>
                  </a:txBody>
                  <a:tcPr marL="63305" marR="6330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Форматы документов</a:t>
                      </a:r>
                    </a:p>
                  </a:txBody>
                  <a:tcPr marL="63305" marR="6330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300" b="1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ОСВ предоставляются как за последние 12 месяцев одним файлом, так и поквартально, т.е. четыре файла.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300" b="1" baseline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каждом случае необходимо внимательно читать вопрос АИС НГС.</a:t>
                      </a:r>
                    </a:p>
                  </a:txBody>
                  <a:tcPr marL="63305" marR="6330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618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Этап Предоставление документов</a:t>
                      </a: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этом этапе присутствуют</a:t>
                      </a:r>
                      <a:r>
                        <a:rPr lang="en-US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:</a:t>
                      </a:r>
                      <a:endParaRPr lang="ru-RU" sz="1300" b="1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285750" indent="-2857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Документы по Заемщику</a:t>
                      </a:r>
                      <a:r>
                        <a:rPr lang="en-US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;</a:t>
                      </a:r>
                      <a:endParaRPr lang="ru-RU" sz="1300" b="1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285750" indent="-2857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Документы по Поручителям</a:t>
                      </a:r>
                      <a:r>
                        <a:rPr lang="en-US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;</a:t>
                      </a:r>
                      <a:endParaRPr lang="ru-RU" sz="1300" b="1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285750" indent="-2857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Документы по Залогодателям.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300" b="1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Как правило, заполняют только по Заемщику, пропуская Поручителей и Залогодателей.</a:t>
                      </a:r>
                    </a:p>
                  </a:txBody>
                  <a:tcPr marL="63305" marR="6330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Freeform 5"/>
          <p:cNvSpPr/>
          <p:nvPr/>
        </p:nvSpPr>
        <p:spPr>
          <a:xfrm>
            <a:off x="137430" y="188640"/>
            <a:ext cx="8755049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Средство ускорения работы в АИС НГС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501001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5005</TotalTime>
  <Words>653</Words>
  <Application>Microsoft Macintosh PowerPoint</Application>
  <PresentationFormat>Экран (4:3)</PresentationFormat>
  <Paragraphs>93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Calibri</vt:lpstr>
      <vt:lpstr>Times New Roman</vt:lpstr>
      <vt:lpstr>Специальное оформление</vt:lpstr>
      <vt:lpstr>Инструменты поддержки малого и среднего предпринимательства</vt:lpstr>
      <vt:lpstr>О Банке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Bigcomp</dc:creator>
  <cp:lastModifiedBy>Microsoft Office User</cp:lastModifiedBy>
  <cp:revision>276</cp:revision>
  <cp:lastPrinted>2017-11-27T08:27:26Z</cp:lastPrinted>
  <dcterms:created xsi:type="dcterms:W3CDTF">2017-08-03T13:00:25Z</dcterms:created>
  <dcterms:modified xsi:type="dcterms:W3CDTF">2019-10-14T15:54:54Z</dcterms:modified>
</cp:coreProperties>
</file>