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2" r:id="rId2"/>
  </p:sldMasterIdLst>
  <p:notesMasterIdLst>
    <p:notesMasterId r:id="rId18"/>
  </p:notesMasterIdLst>
  <p:sldIdLst>
    <p:sldId id="344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48" r:id="rId11"/>
    <p:sldId id="356" r:id="rId12"/>
    <p:sldId id="364" r:id="rId13"/>
    <p:sldId id="365" r:id="rId14"/>
    <p:sldId id="366" r:id="rId15"/>
    <p:sldId id="367" r:id="rId16"/>
    <p:sldId id="368" r:id="rId17"/>
  </p:sldIdLst>
  <p:sldSz cx="10693400" cy="7561263"/>
  <p:notesSz cx="6761163" cy="9942513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6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4F53"/>
    <a:srgbClr val="005AA9"/>
    <a:srgbClr val="8D8C9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 autoAdjust="0"/>
    <p:restoredTop sz="94690" autoAdjust="0"/>
  </p:normalViewPr>
  <p:slideViewPr>
    <p:cSldViewPr showGuides="1">
      <p:cViewPr varScale="1">
        <p:scale>
          <a:sx n="62" d="100"/>
          <a:sy n="62" d="100"/>
        </p:scale>
        <p:origin x="-1284" y="-96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solidFill>
                  <a:srgbClr val="504F53"/>
                </a:solidFill>
              </a:defRPr>
            </a:pPr>
            <a:r>
              <a:rPr lang="ru-RU" dirty="0" smtClean="0">
                <a:solidFill>
                  <a:srgbClr val="504F53"/>
                </a:solidFill>
              </a:rPr>
              <a:t>2018 год</a:t>
            </a:r>
          </a:p>
        </c:rich>
      </c:tx>
      <c:layout>
        <c:manualLayout>
          <c:xMode val="edge"/>
          <c:yMode val="edge"/>
          <c:x val="0.45377151392486886"/>
          <c:y val="0.90329698101472156"/>
        </c:manualLayout>
      </c:layout>
    </c:title>
    <c:plotArea>
      <c:layout>
        <c:manualLayout>
          <c:layoutTarget val="inner"/>
          <c:xMode val="edge"/>
          <c:yMode val="edge"/>
          <c:x val="0.20767082274551474"/>
          <c:y val="0.12383578881101236"/>
          <c:w val="0.62632950632334905"/>
          <c:h val="0.7127197830576018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ru-RU" dirty="0" smtClean="0"/>
                      <a:t>2142</a:t>
                    </a:r>
                    <a:endParaRPr lang="en-US" dirty="0"/>
                  </a:p>
                </c:rich>
              </c:tx>
              <c:spPr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ru-RU" dirty="0" smtClean="0"/>
                      <a:t>669</a:t>
                    </a:r>
                    <a:endParaRPr lang="en-US" dirty="0"/>
                  </a:p>
                </c:rich>
              </c:tx>
              <c:spPr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ru-RU" dirty="0" smtClean="0"/>
                      <a:t>832</a:t>
                    </a:r>
                    <a:endParaRPr lang="en-US" dirty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2142</c:v>
                </c:pt>
                <c:pt idx="1">
                  <c:v>669</c:v>
                </c:pt>
                <c:pt idx="2">
                  <c:v>832</c:v>
                </c:pt>
              </c:numCache>
            </c:numRef>
          </c:val>
        </c:ser>
        <c:dLbls/>
        <c:firstSliceAng val="0"/>
        <c:holeSize val="50"/>
      </c:doughnut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solidFill>
                  <a:srgbClr val="504F53"/>
                </a:solidFill>
              </a:defRPr>
            </a:pPr>
            <a:r>
              <a:rPr lang="ru-RU" dirty="0" smtClean="0">
                <a:solidFill>
                  <a:srgbClr val="504F53"/>
                </a:solidFill>
              </a:rPr>
              <a:t>2017 год</a:t>
            </a:r>
            <a:endParaRPr lang="ru-RU" dirty="0">
              <a:solidFill>
                <a:srgbClr val="504F53"/>
              </a:solidFill>
            </a:endParaRPr>
          </a:p>
        </c:rich>
      </c:tx>
      <c:layout>
        <c:manualLayout>
          <c:xMode val="edge"/>
          <c:yMode val="edge"/>
          <c:x val="0.34646375613652725"/>
          <c:y val="0.9220833596233956"/>
        </c:manualLayout>
      </c:layout>
    </c:title>
    <c:plotArea>
      <c:layout>
        <c:manualLayout>
          <c:layoutTarget val="inner"/>
          <c:xMode val="edge"/>
          <c:yMode val="edge"/>
          <c:x val="0.15331012891664672"/>
          <c:y val="0.1586144628908992"/>
          <c:w val="0.66470085164333115"/>
          <c:h val="0.675421683047517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2204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557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1632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4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2204</c:v>
                </c:pt>
                <c:pt idx="1">
                  <c:v>557</c:v>
                </c:pt>
                <c:pt idx="2">
                  <c:v>1632</c:v>
                </c:pt>
              </c:numCache>
            </c:numRef>
          </c:val>
        </c:ser>
        <c:dLbls/>
        <c:firstSliceAng val="0"/>
        <c:holeSize val="50"/>
      </c:doughnut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</c:v>
                </c:pt>
              </c:strCache>
            </c:strRef>
          </c:tx>
          <c:dLbls>
            <c:dLbl>
              <c:idx val="5"/>
              <c:layout>
                <c:manualLayout>
                  <c:x val="-9.2180424776522208E-3"/>
                  <c:y val="4.375112827233428E-3"/>
                </c:manualLayout>
              </c:layout>
              <c:showVal val="1"/>
            </c:dLbl>
            <c:dLbl>
              <c:idx val="6"/>
              <c:layout>
                <c:manualLayout>
                  <c:x val="-9.2180424776522208E-3"/>
                  <c:y val="4.3752850825516491E-3"/>
                </c:manualLayout>
              </c:layout>
              <c:showVal val="1"/>
            </c:dLbl>
            <c:dLbl>
              <c:idx val="7"/>
              <c:layout>
                <c:manualLayout>
                  <c:x val="-7.9011792665590434E-3"/>
                  <c:y val="2.1876425412758202E-3"/>
                </c:manualLayout>
              </c:layout>
              <c:showVal val="1"/>
            </c:dLbl>
            <c:dLbl>
              <c:idx val="8"/>
              <c:layout>
                <c:manualLayout>
                  <c:x val="-7.9011792665590434E-3"/>
                  <c:y val="-8.0212633223596601E-17"/>
                </c:manualLayout>
              </c:layout>
              <c:showVal val="1"/>
            </c:dLbl>
            <c:dLbl>
              <c:idx val="9"/>
              <c:layout>
                <c:manualLayout>
                  <c:x val="-1.5802358533118097E-2"/>
                  <c:y val="-2.1876425412758202E-3"/>
                </c:manualLayout>
              </c:layout>
              <c:showVal val="1"/>
            </c:dLbl>
            <c:showVal val="1"/>
          </c:dLbls>
          <c:cat>
            <c:strRef>
              <c:f>Лист1!$A$2:$A$10</c:f>
              <c:strCache>
                <c:ptCount val="9"/>
                <c:pt idx="0">
                  <c:v>с.Дон-Терезин</c:v>
                </c:pt>
                <c:pt idx="1">
                  <c:v>с.Аксы-Барлык</c:v>
                </c:pt>
                <c:pt idx="2">
                  <c:v>с.Аянгаты</c:v>
                </c:pt>
                <c:pt idx="3">
                  <c:v>с.Барлык</c:v>
                </c:pt>
                <c:pt idx="4">
                  <c:v>с.Бижиктиг-Хая</c:v>
                </c:pt>
                <c:pt idx="5">
                  <c:v>с.Хонделен</c:v>
                </c:pt>
                <c:pt idx="6">
                  <c:v>с.Шекпээр</c:v>
                </c:pt>
                <c:pt idx="7">
                  <c:v>с.Эрги-Барлык</c:v>
                </c:pt>
                <c:pt idx="8">
                  <c:v>с.Кызыл-Мажалык</c:v>
                </c:pt>
              </c:strCache>
            </c:strRef>
          </c:cat>
          <c:val>
            <c:numRef>
              <c:f>Лист1!$B$2:$B$10</c:f>
              <c:numCache>
                <c:formatCode>0</c:formatCode>
                <c:ptCount val="9"/>
                <c:pt idx="0">
                  <c:v>65.658909999999992</c:v>
                </c:pt>
                <c:pt idx="1">
                  <c:v>107.36001</c:v>
                </c:pt>
                <c:pt idx="2">
                  <c:v>92.176669999999987</c:v>
                </c:pt>
                <c:pt idx="3">
                  <c:v>195.27347999999998</c:v>
                </c:pt>
                <c:pt idx="4">
                  <c:v>56.200960000000002</c:v>
                </c:pt>
                <c:pt idx="5">
                  <c:v>44.515900000000002</c:v>
                </c:pt>
                <c:pt idx="6">
                  <c:v>141.96636000000004</c:v>
                </c:pt>
                <c:pt idx="7">
                  <c:v>142.08896000000001</c:v>
                </c:pt>
                <c:pt idx="8">
                  <c:v>786.80207999999982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</c:v>
                </c:pt>
              </c:strCache>
            </c:strRef>
          </c:tx>
          <c:dLbls>
            <c:dLbl>
              <c:idx val="1"/>
              <c:layout>
                <c:manualLayout>
                  <c:x val="3.9505896332795182E-3"/>
                  <c:y val="-8.7505701651032775E-3"/>
                </c:manualLayout>
              </c:layout>
              <c:showVal val="1"/>
            </c:dLbl>
            <c:dLbl>
              <c:idx val="2"/>
              <c:layout>
                <c:manualLayout>
                  <c:x val="3.9505896332795182E-3"/>
                  <c:y val="2.1876425412758202E-3"/>
                </c:manualLayout>
              </c:layout>
              <c:showVal val="1"/>
            </c:dLbl>
            <c:dLbl>
              <c:idx val="9"/>
              <c:layout>
                <c:manualLayout>
                  <c:x val="6.5843160554658695E-3"/>
                  <c:y val="-2.1876425412758202E-3"/>
                </c:manualLayout>
              </c:layout>
              <c:showVal val="1"/>
            </c:dLbl>
            <c:showVal val="1"/>
          </c:dLbls>
          <c:cat>
            <c:strRef>
              <c:f>Лист1!$A$2:$A$10</c:f>
              <c:strCache>
                <c:ptCount val="9"/>
                <c:pt idx="0">
                  <c:v>с.Дон-Терезин</c:v>
                </c:pt>
                <c:pt idx="1">
                  <c:v>с.Аксы-Барлык</c:v>
                </c:pt>
                <c:pt idx="2">
                  <c:v>с.Аянгаты</c:v>
                </c:pt>
                <c:pt idx="3">
                  <c:v>с.Барлык</c:v>
                </c:pt>
                <c:pt idx="4">
                  <c:v>с.Бижиктиг-Хая</c:v>
                </c:pt>
                <c:pt idx="5">
                  <c:v>с.Хонделен</c:v>
                </c:pt>
                <c:pt idx="6">
                  <c:v>с.Шекпээр</c:v>
                </c:pt>
                <c:pt idx="7">
                  <c:v>с.Эрги-Барлык</c:v>
                </c:pt>
                <c:pt idx="8">
                  <c:v>с.Кызыл-Мажалык</c:v>
                </c:pt>
              </c:strCache>
            </c:strRef>
          </c:cat>
          <c:val>
            <c:numRef>
              <c:f>Лист1!$C$2:$C$10</c:f>
              <c:numCache>
                <c:formatCode>0</c:formatCode>
                <c:ptCount val="9"/>
                <c:pt idx="0">
                  <c:v>25.174309999999991</c:v>
                </c:pt>
                <c:pt idx="1">
                  <c:v>38.34357</c:v>
                </c:pt>
                <c:pt idx="2">
                  <c:v>14.771180000000001</c:v>
                </c:pt>
                <c:pt idx="3">
                  <c:v>80.438329999999993</c:v>
                </c:pt>
                <c:pt idx="4">
                  <c:v>9.189210000000001</c:v>
                </c:pt>
                <c:pt idx="5">
                  <c:v>11.779590000000002</c:v>
                </c:pt>
                <c:pt idx="6">
                  <c:v>76.797270000000012</c:v>
                </c:pt>
                <c:pt idx="7">
                  <c:v>48.06938000000001</c:v>
                </c:pt>
                <c:pt idx="8">
                  <c:v>527.56300999999996</c:v>
                </c:pt>
              </c:numCache>
            </c:numRef>
          </c:val>
        </c:ser>
        <c:dLbls/>
        <c:axId val="58632832"/>
        <c:axId val="58576896"/>
      </c:barChart>
      <c:catAx>
        <c:axId val="58632832"/>
        <c:scaling>
          <c:orientation val="minMax"/>
        </c:scaling>
        <c:axPos val="b"/>
        <c:tickLblPos val="nextTo"/>
        <c:crossAx val="58576896"/>
        <c:crosses val="autoZero"/>
        <c:auto val="1"/>
        <c:lblAlgn val="ctr"/>
        <c:lblOffset val="100"/>
      </c:catAx>
      <c:valAx>
        <c:axId val="58576896"/>
        <c:scaling>
          <c:orientation val="minMax"/>
        </c:scaling>
        <c:axPos val="l"/>
        <c:majorGridlines/>
        <c:numFmt formatCode="0" sourceLinked="1"/>
        <c:tickLblPos val="nextTo"/>
        <c:crossAx val="5863283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1.7501140330206558E-2"/>
                </c:manualLayout>
              </c:layout>
              <c:showVal val="1"/>
            </c:dLbl>
            <c:dLbl>
              <c:idx val="3"/>
              <c:layout>
                <c:manualLayout>
                  <c:x val="-1.1851768899838579E-2"/>
                  <c:y val="-8.0212633223596601E-17"/>
                </c:manualLayout>
              </c:layout>
              <c:showVal val="1"/>
            </c:dLbl>
            <c:showVal val="1"/>
          </c:dLbls>
          <c:cat>
            <c:strRef>
              <c:f>Лист1!$A$2:$A$10</c:f>
              <c:strCache>
                <c:ptCount val="9"/>
                <c:pt idx="0">
                  <c:v>с.Дон-Терезин</c:v>
                </c:pt>
                <c:pt idx="1">
                  <c:v>с.Аксы-Барлык</c:v>
                </c:pt>
                <c:pt idx="2">
                  <c:v>с.Аянгаты</c:v>
                </c:pt>
                <c:pt idx="3">
                  <c:v>с.Барлык</c:v>
                </c:pt>
                <c:pt idx="4">
                  <c:v>с.Бижиктиг-Хая</c:v>
                </c:pt>
                <c:pt idx="5">
                  <c:v>с.Хонделен</c:v>
                </c:pt>
                <c:pt idx="6">
                  <c:v>с.Шекпээр</c:v>
                </c:pt>
                <c:pt idx="7">
                  <c:v>с.Эрги-Барлык</c:v>
                </c:pt>
                <c:pt idx="8">
                  <c:v>с.Кызыл-Мажалык</c:v>
                </c:pt>
              </c:strCache>
            </c:strRef>
          </c:cat>
          <c:val>
            <c:numRef>
              <c:f>Лист1!$B$2:$B$10</c:f>
              <c:numCache>
                <c:formatCode>0</c:formatCode>
                <c:ptCount val="9"/>
                <c:pt idx="0">
                  <c:v>35.671679999999995</c:v>
                </c:pt>
                <c:pt idx="1">
                  <c:v>32.138580000000012</c:v>
                </c:pt>
                <c:pt idx="2">
                  <c:v>30.250499999999995</c:v>
                </c:pt>
                <c:pt idx="3">
                  <c:v>0.54808000000000012</c:v>
                </c:pt>
                <c:pt idx="4">
                  <c:v>10.417940000000002</c:v>
                </c:pt>
                <c:pt idx="5">
                  <c:v>28.613599999999995</c:v>
                </c:pt>
                <c:pt idx="6">
                  <c:v>33.049250000000001</c:v>
                </c:pt>
                <c:pt idx="7">
                  <c:v>108.63805000000001</c:v>
                </c:pt>
                <c:pt idx="8">
                  <c:v>278.11828000000008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</c:v>
                </c:pt>
              </c:strCache>
            </c:strRef>
          </c:tx>
          <c:dLbls>
            <c:dLbl>
              <c:idx val="0"/>
              <c:layout>
                <c:manualLayout>
                  <c:x val="5.2674528443726913E-3"/>
                  <c:y val="1.0938212706379095E-2"/>
                </c:manualLayout>
              </c:layout>
              <c:showVal val="1"/>
            </c:dLbl>
            <c:dLbl>
              <c:idx val="2"/>
              <c:layout>
                <c:manualLayout>
                  <c:x val="3.9505896332795182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0534905688745429E-2"/>
                  <c:y val="2.1876425412758202E-3"/>
                </c:manualLayout>
              </c:layout>
              <c:showVal val="1"/>
            </c:dLbl>
            <c:dLbl>
              <c:idx val="6"/>
              <c:layout>
                <c:manualLayout>
                  <c:x val="9.2180424776522173E-3"/>
                  <c:y val="8.0212633223596441E-17"/>
                </c:manualLayout>
              </c:layout>
              <c:showVal val="1"/>
            </c:dLbl>
            <c:showVal val="1"/>
          </c:dLbls>
          <c:cat>
            <c:strRef>
              <c:f>Лист1!$A$2:$A$10</c:f>
              <c:strCache>
                <c:ptCount val="9"/>
                <c:pt idx="0">
                  <c:v>с.Дон-Терезин</c:v>
                </c:pt>
                <c:pt idx="1">
                  <c:v>с.Аксы-Барлык</c:v>
                </c:pt>
                <c:pt idx="2">
                  <c:v>с.Аянгаты</c:v>
                </c:pt>
                <c:pt idx="3">
                  <c:v>с.Барлык</c:v>
                </c:pt>
                <c:pt idx="4">
                  <c:v>с.Бижиктиг-Хая</c:v>
                </c:pt>
                <c:pt idx="5">
                  <c:v>с.Хонделен</c:v>
                </c:pt>
                <c:pt idx="6">
                  <c:v>с.Шекпээр</c:v>
                </c:pt>
                <c:pt idx="7">
                  <c:v>с.Эрги-Барлык</c:v>
                </c:pt>
                <c:pt idx="8">
                  <c:v>с.Кызыл-Мажалык</c:v>
                </c:pt>
              </c:strCache>
            </c:strRef>
          </c:cat>
          <c:val>
            <c:numRef>
              <c:f>Лист1!$C$2:$C$10</c:f>
              <c:numCache>
                <c:formatCode>0</c:formatCode>
                <c:ptCount val="9"/>
                <c:pt idx="0">
                  <c:v>39.947029999999998</c:v>
                </c:pt>
                <c:pt idx="1">
                  <c:v>23.691969999999998</c:v>
                </c:pt>
                <c:pt idx="2">
                  <c:v>18.419649999999987</c:v>
                </c:pt>
                <c:pt idx="3">
                  <c:v>48.528090000000006</c:v>
                </c:pt>
                <c:pt idx="4">
                  <c:v>12.186160000000001</c:v>
                </c:pt>
                <c:pt idx="5">
                  <c:v>27.574110000000005</c:v>
                </c:pt>
                <c:pt idx="6">
                  <c:v>39.094330000000006</c:v>
                </c:pt>
                <c:pt idx="7">
                  <c:v>72.297200000000018</c:v>
                </c:pt>
                <c:pt idx="8">
                  <c:v>387.17055999999991</c:v>
                </c:pt>
              </c:numCache>
            </c:numRef>
          </c:val>
        </c:ser>
        <c:dLbls/>
        <c:axId val="58734080"/>
        <c:axId val="58735616"/>
      </c:barChart>
      <c:catAx>
        <c:axId val="58734080"/>
        <c:scaling>
          <c:orientation val="minMax"/>
        </c:scaling>
        <c:axPos val="b"/>
        <c:tickLblPos val="nextTo"/>
        <c:crossAx val="58735616"/>
        <c:crosses val="autoZero"/>
        <c:auto val="1"/>
        <c:lblAlgn val="ctr"/>
        <c:lblOffset val="100"/>
      </c:catAx>
      <c:valAx>
        <c:axId val="58735616"/>
        <c:scaling>
          <c:orientation val="minMax"/>
        </c:scaling>
        <c:axPos val="l"/>
        <c:majorGridlines/>
        <c:numFmt formatCode="0" sourceLinked="1"/>
        <c:tickLblPos val="nextTo"/>
        <c:crossAx val="5873408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</c:v>
                </c:pt>
              </c:strCache>
            </c:strRef>
          </c:tx>
          <c:dLbls>
            <c:dLbl>
              <c:idx val="0"/>
              <c:layout>
                <c:manualLayout>
                  <c:x val="-5.2287215734581867E-3"/>
                  <c:y val="1.3125855247654842E-2"/>
                </c:manualLayout>
              </c:layout>
              <c:showVal val="1"/>
            </c:dLbl>
            <c:dLbl>
              <c:idx val="1"/>
              <c:layout>
                <c:manualLayout>
                  <c:x val="2.6143607867290695E-3"/>
                  <c:y val="1.5313497788930739E-2"/>
                </c:manualLayout>
              </c:layout>
              <c:showVal val="1"/>
            </c:dLbl>
            <c:dLbl>
              <c:idx val="3"/>
              <c:layout>
                <c:manualLayout>
                  <c:x val="-6.5359019668227323E-3"/>
                  <c:y val="6.5629276238274572E-3"/>
                </c:manualLayout>
              </c:layout>
              <c:showVal val="1"/>
            </c:dLbl>
            <c:dLbl>
              <c:idx val="4"/>
              <c:layout>
                <c:manualLayout>
                  <c:x val="-5.2287215734581893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-6.5359019668227323E-3"/>
                  <c:y val="8.0212633223596503E-17"/>
                </c:manualLayout>
              </c:layout>
              <c:showVal val="1"/>
            </c:dLbl>
            <c:dLbl>
              <c:idx val="6"/>
              <c:layout>
                <c:manualLayout>
                  <c:x val="-1.3071803933645465E-3"/>
                  <c:y val="2.4064067954034013E-2"/>
                </c:manualLayout>
              </c:layout>
              <c:showVal val="1"/>
            </c:dLbl>
            <c:dLbl>
              <c:idx val="7"/>
              <c:layout>
                <c:manualLayout>
                  <c:x val="-1.3071803933645465E-3"/>
                  <c:y val="1.7501140330206558E-2"/>
                </c:manualLayout>
              </c:layout>
              <c:showVal val="1"/>
            </c:dLbl>
            <c:dLbl>
              <c:idx val="8"/>
              <c:layout>
                <c:manualLayout>
                  <c:x val="-6.5359019668227323E-3"/>
                  <c:y val="0"/>
                </c:manualLayout>
              </c:layout>
              <c:showVal val="1"/>
            </c:dLbl>
            <c:dLbl>
              <c:idx val="9"/>
              <c:layout>
                <c:manualLayout>
                  <c:x val="-7.8430823601872788E-3"/>
                  <c:y val="0"/>
                </c:manualLayout>
              </c:layout>
              <c:showVal val="1"/>
            </c:dLbl>
            <c:showVal val="1"/>
          </c:dLbls>
          <c:cat>
            <c:strRef>
              <c:f>Лист1!$A$2:$A$10</c:f>
              <c:strCache>
                <c:ptCount val="9"/>
                <c:pt idx="0">
                  <c:v>с.Дон-Терезин</c:v>
                </c:pt>
                <c:pt idx="1">
                  <c:v>с.Аксы-Барлык</c:v>
                </c:pt>
                <c:pt idx="2">
                  <c:v>с.Аянгаты</c:v>
                </c:pt>
                <c:pt idx="3">
                  <c:v>с.Барлык</c:v>
                </c:pt>
                <c:pt idx="4">
                  <c:v>с.Бижиктиг-Хая</c:v>
                </c:pt>
                <c:pt idx="5">
                  <c:v>с.Хонделен</c:v>
                </c:pt>
                <c:pt idx="6">
                  <c:v>с.Шекпээр</c:v>
                </c:pt>
                <c:pt idx="7">
                  <c:v>с.Эрги-Барлык</c:v>
                </c:pt>
                <c:pt idx="8">
                  <c:v>с.Кызыл-Мажалык</c:v>
                </c:pt>
              </c:strCache>
            </c:strRef>
          </c:cat>
          <c:val>
            <c:numRef>
              <c:f>Лист1!$B$2:$B$10</c:f>
              <c:numCache>
                <c:formatCode>0</c:formatCode>
                <c:ptCount val="9"/>
                <c:pt idx="0">
                  <c:v>100.04610000000001</c:v>
                </c:pt>
                <c:pt idx="1">
                  <c:v>78.099090000000004</c:v>
                </c:pt>
                <c:pt idx="2">
                  <c:v>66.65094999999998</c:v>
                </c:pt>
                <c:pt idx="3">
                  <c:v>249.22706000000002</c:v>
                </c:pt>
                <c:pt idx="4">
                  <c:v>104.37252999999998</c:v>
                </c:pt>
                <c:pt idx="5">
                  <c:v>65.755949999999999</c:v>
                </c:pt>
                <c:pt idx="6">
                  <c:v>204.02061</c:v>
                </c:pt>
                <c:pt idx="7">
                  <c:v>191.97864000000001</c:v>
                </c:pt>
                <c:pt idx="8">
                  <c:v>1143.5774899999999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</c:v>
                </c:pt>
              </c:strCache>
            </c:strRef>
          </c:tx>
          <c:dLbls>
            <c:dLbl>
              <c:idx val="1"/>
              <c:layout>
                <c:manualLayout>
                  <c:x val="6.5359019668227323E-3"/>
                  <c:y val="-2.1876425412759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8.7503979097850685E-3"/>
                </c:manualLayout>
              </c:layout>
              <c:showVal val="1"/>
            </c:dLbl>
            <c:dLbl>
              <c:idx val="3"/>
              <c:layout>
                <c:manualLayout>
                  <c:x val="3.9215411800936394E-3"/>
                  <c:y val="1.7501140330206558E-2"/>
                </c:manualLayout>
              </c:layout>
              <c:showVal val="1"/>
            </c:dLbl>
            <c:dLbl>
              <c:idx val="5"/>
              <c:layout>
                <c:manualLayout>
                  <c:x val="7.8430823601872788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2.6143607867290938E-3"/>
                  <c:y val="1.3125682992336704E-2"/>
                </c:manualLayout>
              </c:layout>
              <c:showVal val="1"/>
            </c:dLbl>
            <c:dLbl>
              <c:idx val="7"/>
              <c:layout>
                <c:manualLayout>
                  <c:x val="1.0457443146916467E-2"/>
                  <c:y val="-4.3752850825516405E-3"/>
                </c:manualLayout>
              </c:layout>
              <c:showVal val="1"/>
            </c:dLbl>
            <c:dLbl>
              <c:idx val="9"/>
              <c:layout>
                <c:manualLayout>
                  <c:x val="6.5359019668227323E-3"/>
                  <c:y val="8.0212633223596503E-17"/>
                </c:manualLayout>
              </c:layout>
              <c:showVal val="1"/>
            </c:dLbl>
            <c:showVal val="1"/>
          </c:dLbls>
          <c:cat>
            <c:strRef>
              <c:f>Лист1!$A$2:$A$10</c:f>
              <c:strCache>
                <c:ptCount val="9"/>
                <c:pt idx="0">
                  <c:v>с.Дон-Терезин</c:v>
                </c:pt>
                <c:pt idx="1">
                  <c:v>с.Аксы-Барлык</c:v>
                </c:pt>
                <c:pt idx="2">
                  <c:v>с.Аянгаты</c:v>
                </c:pt>
                <c:pt idx="3">
                  <c:v>с.Барлык</c:v>
                </c:pt>
                <c:pt idx="4">
                  <c:v>с.Бижиктиг-Хая</c:v>
                </c:pt>
                <c:pt idx="5">
                  <c:v>с.Хонделен</c:v>
                </c:pt>
                <c:pt idx="6">
                  <c:v>с.Шекпээр</c:v>
                </c:pt>
                <c:pt idx="7">
                  <c:v>с.Эрги-Барлык</c:v>
                </c:pt>
                <c:pt idx="8">
                  <c:v>с.Кызыл-Мажалык</c:v>
                </c:pt>
              </c:strCache>
            </c:strRef>
          </c:cat>
          <c:val>
            <c:numRef>
              <c:f>Лист1!$C$2:$C$10</c:f>
              <c:numCache>
                <c:formatCode>0</c:formatCode>
                <c:ptCount val="9"/>
                <c:pt idx="0">
                  <c:v>117.83055000000002</c:v>
                </c:pt>
                <c:pt idx="1">
                  <c:v>97.483199999999997</c:v>
                </c:pt>
                <c:pt idx="2">
                  <c:v>64.784880000000001</c:v>
                </c:pt>
                <c:pt idx="3">
                  <c:v>242.91262</c:v>
                </c:pt>
                <c:pt idx="4">
                  <c:v>49.532220000000009</c:v>
                </c:pt>
                <c:pt idx="5">
                  <c:v>109.26415000000001</c:v>
                </c:pt>
                <c:pt idx="6">
                  <c:v>260.85596999999996</c:v>
                </c:pt>
                <c:pt idx="7">
                  <c:v>198.42408</c:v>
                </c:pt>
                <c:pt idx="8">
                  <c:v>1000.5383700000002</c:v>
                </c:pt>
              </c:numCache>
            </c:numRef>
          </c:val>
        </c:ser>
        <c:dLbls/>
        <c:axId val="127239296"/>
        <c:axId val="127240832"/>
      </c:barChart>
      <c:catAx>
        <c:axId val="127239296"/>
        <c:scaling>
          <c:orientation val="minMax"/>
        </c:scaling>
        <c:axPos val="b"/>
        <c:tickLblPos val="nextTo"/>
        <c:crossAx val="127240832"/>
        <c:crosses val="autoZero"/>
        <c:auto val="1"/>
        <c:lblAlgn val="ctr"/>
        <c:lblOffset val="100"/>
      </c:catAx>
      <c:valAx>
        <c:axId val="127240832"/>
        <c:scaling>
          <c:orientation val="minMax"/>
        </c:scaling>
        <c:axPos val="l"/>
        <c:majorGridlines/>
        <c:numFmt formatCode="0" sourceLinked="1"/>
        <c:tickLblPos val="nextTo"/>
        <c:crossAx val="12723929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01.01.2018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с.Дон-Терезин</c:v>
                </c:pt>
                <c:pt idx="1">
                  <c:v>с.Аксы-Барлык</c:v>
                </c:pt>
                <c:pt idx="2">
                  <c:v>с.Аянгаты</c:v>
                </c:pt>
                <c:pt idx="3">
                  <c:v>с.Барлык</c:v>
                </c:pt>
                <c:pt idx="4">
                  <c:v>с.Бижиктиг-Хая</c:v>
                </c:pt>
                <c:pt idx="5">
                  <c:v>с.Хонделен</c:v>
                </c:pt>
                <c:pt idx="6">
                  <c:v>с.Шекпээр</c:v>
                </c:pt>
                <c:pt idx="7">
                  <c:v>с.Эрги-Барлык</c:v>
                </c:pt>
                <c:pt idx="8">
                  <c:v>с.Кызыл-Мажалык</c:v>
                </c:pt>
                <c:pt idx="9">
                  <c:v>Барун-Хемчикский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28</c:v>
                </c:pt>
                <c:pt idx="1">
                  <c:v>50</c:v>
                </c:pt>
                <c:pt idx="2">
                  <c:v>33</c:v>
                </c:pt>
                <c:pt idx="3">
                  <c:v>136</c:v>
                </c:pt>
                <c:pt idx="4">
                  <c:v>25</c:v>
                </c:pt>
                <c:pt idx="5">
                  <c:v>1</c:v>
                </c:pt>
                <c:pt idx="6">
                  <c:v>144</c:v>
                </c:pt>
                <c:pt idx="7">
                  <c:v>170</c:v>
                </c:pt>
                <c:pt idx="8" formatCode="#,##0">
                  <c:v>1010</c:v>
                </c:pt>
                <c:pt idx="9" formatCode="#,##0">
                  <c:v>1597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01.01.2019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с.Дон-Терезин</c:v>
                </c:pt>
                <c:pt idx="1">
                  <c:v>с.Аксы-Барлык</c:v>
                </c:pt>
                <c:pt idx="2">
                  <c:v>с.Аянгаты</c:v>
                </c:pt>
                <c:pt idx="3">
                  <c:v>с.Барлык</c:v>
                </c:pt>
                <c:pt idx="4">
                  <c:v>с.Бижиктиг-Хая</c:v>
                </c:pt>
                <c:pt idx="5">
                  <c:v>с.Хонделен</c:v>
                </c:pt>
                <c:pt idx="6">
                  <c:v>с.Шекпээр</c:v>
                </c:pt>
                <c:pt idx="7">
                  <c:v>с.Эрги-Барлык</c:v>
                </c:pt>
                <c:pt idx="8">
                  <c:v>с.Кызыл-Мажалык</c:v>
                </c:pt>
                <c:pt idx="9">
                  <c:v>Барун-Хемчикский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17</c:v>
                </c:pt>
                <c:pt idx="1">
                  <c:v>27</c:v>
                </c:pt>
                <c:pt idx="2">
                  <c:v>26</c:v>
                </c:pt>
                <c:pt idx="3">
                  <c:v>83</c:v>
                </c:pt>
                <c:pt idx="4">
                  <c:v>28</c:v>
                </c:pt>
                <c:pt idx="5">
                  <c:v>1</c:v>
                </c:pt>
                <c:pt idx="6">
                  <c:v>97</c:v>
                </c:pt>
                <c:pt idx="7">
                  <c:v>148</c:v>
                </c:pt>
                <c:pt idx="8">
                  <c:v>847</c:v>
                </c:pt>
                <c:pt idx="9" formatCode="#,##0">
                  <c:v>1274</c:v>
                </c:pt>
              </c:numCache>
            </c:numRef>
          </c:val>
        </c:ser>
        <c:dLbls/>
        <c:axId val="136364032"/>
        <c:axId val="136365568"/>
      </c:barChart>
      <c:catAx>
        <c:axId val="136364032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36365568"/>
        <c:crosses val="autoZero"/>
        <c:auto val="1"/>
        <c:lblAlgn val="ctr"/>
        <c:lblOffset val="100"/>
      </c:catAx>
      <c:valAx>
        <c:axId val="136365568"/>
        <c:scaling>
          <c:orientation val="minMax"/>
        </c:scaling>
        <c:axPos val="l"/>
        <c:majorGridlines/>
        <c:numFmt formatCode="General" sourceLinked="1"/>
        <c:tickLblPos val="nextTo"/>
        <c:crossAx val="13636403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01.01.2018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с.Дон-Терезин</c:v>
                </c:pt>
                <c:pt idx="1">
                  <c:v>с.Аксы-Барлык</c:v>
                </c:pt>
                <c:pt idx="2">
                  <c:v>с.Аянгаты</c:v>
                </c:pt>
                <c:pt idx="3">
                  <c:v>с.Барлык</c:v>
                </c:pt>
                <c:pt idx="4">
                  <c:v>с.Бижиктиг-Хая</c:v>
                </c:pt>
                <c:pt idx="5">
                  <c:v>с.Хонделен</c:v>
                </c:pt>
                <c:pt idx="6">
                  <c:v>с.Шекпээр</c:v>
                </c:pt>
                <c:pt idx="7">
                  <c:v>с.Эрги-Барлык</c:v>
                </c:pt>
                <c:pt idx="8">
                  <c:v>с.Кызыл-Мажалык</c:v>
                </c:pt>
                <c:pt idx="9">
                  <c:v>Барун-Хемчикский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73</c:v>
                </c:pt>
                <c:pt idx="1">
                  <c:v>63</c:v>
                </c:pt>
                <c:pt idx="2">
                  <c:v>37</c:v>
                </c:pt>
                <c:pt idx="3">
                  <c:v>169</c:v>
                </c:pt>
                <c:pt idx="4">
                  <c:v>51</c:v>
                </c:pt>
                <c:pt idx="5">
                  <c:v>47</c:v>
                </c:pt>
                <c:pt idx="6">
                  <c:v>244</c:v>
                </c:pt>
                <c:pt idx="7">
                  <c:v>213</c:v>
                </c:pt>
                <c:pt idx="8">
                  <c:v>890</c:v>
                </c:pt>
                <c:pt idx="9" formatCode="#,##0">
                  <c:v>1787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01.01.2019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с.Дон-Терезин</c:v>
                </c:pt>
                <c:pt idx="1">
                  <c:v>с.Аксы-Барлык</c:v>
                </c:pt>
                <c:pt idx="2">
                  <c:v>с.Аянгаты</c:v>
                </c:pt>
                <c:pt idx="3">
                  <c:v>с.Барлык</c:v>
                </c:pt>
                <c:pt idx="4">
                  <c:v>с.Бижиктиг-Хая</c:v>
                </c:pt>
                <c:pt idx="5">
                  <c:v>с.Хонделен</c:v>
                </c:pt>
                <c:pt idx="6">
                  <c:v>с.Шекпээр</c:v>
                </c:pt>
                <c:pt idx="7">
                  <c:v>с.Эрги-Барлык</c:v>
                </c:pt>
                <c:pt idx="8">
                  <c:v>с.Кызыл-Мажалык</c:v>
                </c:pt>
                <c:pt idx="9">
                  <c:v>Барун-Хемчикский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72</c:v>
                </c:pt>
                <c:pt idx="1">
                  <c:v>71</c:v>
                </c:pt>
                <c:pt idx="2">
                  <c:v>50</c:v>
                </c:pt>
                <c:pt idx="3">
                  <c:v>219</c:v>
                </c:pt>
                <c:pt idx="4">
                  <c:v>101</c:v>
                </c:pt>
                <c:pt idx="5">
                  <c:v>43</c:v>
                </c:pt>
                <c:pt idx="6">
                  <c:v>285</c:v>
                </c:pt>
                <c:pt idx="7">
                  <c:v>289</c:v>
                </c:pt>
                <c:pt idx="8" formatCode="#,##0">
                  <c:v>1165</c:v>
                </c:pt>
                <c:pt idx="9" formatCode="#,##0">
                  <c:v>2295</c:v>
                </c:pt>
              </c:numCache>
            </c:numRef>
          </c:val>
        </c:ser>
        <c:dLbls/>
        <c:axId val="136446336"/>
        <c:axId val="136447872"/>
      </c:barChart>
      <c:catAx>
        <c:axId val="136446336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36447872"/>
        <c:crosses val="autoZero"/>
        <c:auto val="1"/>
        <c:lblAlgn val="ctr"/>
        <c:lblOffset val="100"/>
      </c:catAx>
      <c:valAx>
        <c:axId val="136447872"/>
        <c:scaling>
          <c:orientation val="minMax"/>
        </c:scaling>
        <c:axPos val="l"/>
        <c:majorGridlines/>
        <c:numFmt formatCode="General" sourceLinked="1"/>
        <c:tickLblPos val="nextTo"/>
        <c:crossAx val="13644633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01.01.2018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с.Дон-Терезин</c:v>
                </c:pt>
                <c:pt idx="1">
                  <c:v>с.Аксы-Барлык</c:v>
                </c:pt>
                <c:pt idx="2">
                  <c:v>с.Аянгаты</c:v>
                </c:pt>
                <c:pt idx="3">
                  <c:v>с.Барлык</c:v>
                </c:pt>
                <c:pt idx="4">
                  <c:v>с.Бижиктиг-Хая</c:v>
                </c:pt>
                <c:pt idx="5">
                  <c:v>с.Хонделен</c:v>
                </c:pt>
                <c:pt idx="6">
                  <c:v>с.Шекпээр</c:v>
                </c:pt>
                <c:pt idx="7">
                  <c:v>с.Эрги-Барлык</c:v>
                </c:pt>
                <c:pt idx="8">
                  <c:v>с.Кызыл-Мажалык</c:v>
                </c:pt>
                <c:pt idx="9">
                  <c:v>Барун-Хемчикский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14</c:v>
                </c:pt>
                <c:pt idx="1">
                  <c:v>14</c:v>
                </c:pt>
                <c:pt idx="2">
                  <c:v>10</c:v>
                </c:pt>
                <c:pt idx="3">
                  <c:v>28</c:v>
                </c:pt>
                <c:pt idx="4">
                  <c:v>7</c:v>
                </c:pt>
                <c:pt idx="5">
                  <c:v>5</c:v>
                </c:pt>
                <c:pt idx="6">
                  <c:v>34</c:v>
                </c:pt>
                <c:pt idx="7">
                  <c:v>120</c:v>
                </c:pt>
                <c:pt idx="8" formatCode="#,##0">
                  <c:v>1431</c:v>
                </c:pt>
                <c:pt idx="9" formatCode="#,##0">
                  <c:v>1663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01.01.2019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с.Дон-Терезин</c:v>
                </c:pt>
                <c:pt idx="1">
                  <c:v>с.Аксы-Барлык</c:v>
                </c:pt>
                <c:pt idx="2">
                  <c:v>с.Аянгаты</c:v>
                </c:pt>
                <c:pt idx="3">
                  <c:v>с.Барлык</c:v>
                </c:pt>
                <c:pt idx="4">
                  <c:v>с.Бижиктиг-Хая</c:v>
                </c:pt>
                <c:pt idx="5">
                  <c:v>с.Хонделен</c:v>
                </c:pt>
                <c:pt idx="6">
                  <c:v>с.Шекпээр</c:v>
                </c:pt>
                <c:pt idx="7">
                  <c:v>с.Эрги-Барлык</c:v>
                </c:pt>
                <c:pt idx="8">
                  <c:v>с.Кызыл-Мажалык</c:v>
                </c:pt>
                <c:pt idx="9">
                  <c:v>Барун-Хемчикский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13</c:v>
                </c:pt>
                <c:pt idx="1">
                  <c:v>20</c:v>
                </c:pt>
                <c:pt idx="2">
                  <c:v>18</c:v>
                </c:pt>
                <c:pt idx="3">
                  <c:v>38</c:v>
                </c:pt>
                <c:pt idx="4">
                  <c:v>11</c:v>
                </c:pt>
                <c:pt idx="5">
                  <c:v>10</c:v>
                </c:pt>
                <c:pt idx="6">
                  <c:v>29</c:v>
                </c:pt>
                <c:pt idx="7">
                  <c:v>148</c:v>
                </c:pt>
                <c:pt idx="8">
                  <c:v>439</c:v>
                </c:pt>
                <c:pt idx="9">
                  <c:v>726</c:v>
                </c:pt>
              </c:numCache>
            </c:numRef>
          </c:val>
        </c:ser>
        <c:dLbls/>
        <c:axId val="136583040"/>
        <c:axId val="136584576"/>
      </c:barChart>
      <c:catAx>
        <c:axId val="136583040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36584576"/>
        <c:crosses val="autoZero"/>
        <c:auto val="1"/>
        <c:lblAlgn val="ctr"/>
        <c:lblOffset val="100"/>
      </c:catAx>
      <c:valAx>
        <c:axId val="136584576"/>
        <c:scaling>
          <c:orientation val="minMax"/>
        </c:scaling>
        <c:axPos val="l"/>
        <c:majorGridlines/>
        <c:numFmt formatCode="General" sourceLinked="1"/>
        <c:tickLblPos val="nextTo"/>
        <c:crossAx val="1365830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0.10294</cdr:x>
      <cdr:y>0.12162</cdr:y>
    </cdr:from>
    <cdr:to>
      <cdr:x>0.41176</cdr:x>
      <cdr:y>0.24324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066" y="642942"/>
          <a:ext cx="1500198" cy="6429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ctr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rPr>
            <a:t>Налог на </a:t>
          </a:r>
          <a:r>
            <a:rPr lang="ru-RU" sz="2000" b="1" kern="1200" dirty="0" smtClean="0">
              <a:solidFill>
                <a:srgbClr val="005AA9"/>
              </a:solidFill>
              <a:latin typeface="+mj-lt"/>
              <a:ea typeface="+mj-ea"/>
              <a:cs typeface="+mj-cs"/>
            </a:rPr>
            <a:t>имущество</a:t>
          </a:r>
          <a:endParaRPr kumimoji="0" lang="ru-RU" sz="20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0.61765</cdr:x>
      <cdr:y>0.14865</cdr:y>
    </cdr:from>
    <cdr:to>
      <cdr:x>1</cdr:x>
      <cdr:y>0.28378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43272" y="785818"/>
          <a:ext cx="1857388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ctr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rPr>
            <a:t>Транспортный налог</a:t>
          </a:r>
        </a:p>
      </cdr:txBody>
    </cdr:sp>
  </cdr:relSizeAnchor>
  <cdr:relSizeAnchor xmlns:cdr="http://schemas.openxmlformats.org/drawingml/2006/chartDrawing">
    <cdr:from>
      <cdr:x>0.14706</cdr:x>
      <cdr:y>0.03947</cdr:y>
    </cdr:from>
    <cdr:to>
      <cdr:x>0.36765</cdr:x>
      <cdr:y>0.14474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14380" y="214314"/>
          <a:ext cx="1071570" cy="571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rPr>
            <a:t>-49%</a:t>
          </a:r>
        </a:p>
      </cdr:txBody>
    </cdr:sp>
  </cdr:relSizeAnchor>
  <cdr:relSizeAnchor xmlns:cdr="http://schemas.openxmlformats.org/drawingml/2006/chartDrawing">
    <cdr:from>
      <cdr:x>0.66176</cdr:x>
      <cdr:y>0.05263</cdr:y>
    </cdr:from>
    <cdr:to>
      <cdr:x>0.89706</cdr:x>
      <cdr:y>0.15789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214710" y="285752"/>
          <a:ext cx="1143008" cy="571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rPr>
            <a:t>- 2,8%</a:t>
          </a:r>
        </a:p>
      </cdr:txBody>
    </cdr:sp>
  </cdr:relSizeAnchor>
  <cdr:relSizeAnchor xmlns:cdr="http://schemas.openxmlformats.org/drawingml/2006/chartDrawing">
    <cdr:from>
      <cdr:x>0.05882</cdr:x>
      <cdr:y>0.63158</cdr:y>
    </cdr:from>
    <cdr:to>
      <cdr:x>0.29412</cdr:x>
      <cdr:y>0.75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85752" y="3429030"/>
          <a:ext cx="1143019" cy="6429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rPr>
            <a:t>+ 2</a:t>
          </a:r>
          <a:r>
            <a:rPr lang="ru-RU" sz="2400" b="1" kern="1200" dirty="0" smtClean="0">
              <a:solidFill>
                <a:schemeClr val="accent6"/>
              </a:solidFill>
              <a:latin typeface="+mj-lt"/>
              <a:ea typeface="+mj-ea"/>
              <a:cs typeface="+mj-cs"/>
            </a:rPr>
            <a:t>0%</a:t>
          </a:r>
          <a:endParaRPr kumimoji="0" lang="ru-RU" sz="2400" b="1" i="0" u="none" strike="noStrike" kern="1200" cap="none" spc="0" normalizeH="0" baseline="0" noProof="0" dirty="0" smtClean="0">
            <a:ln>
              <a:noFill/>
            </a:ln>
            <a:solidFill>
              <a:schemeClr val="accent6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0.59091</cdr:x>
      <cdr:y>0.14286</cdr:y>
    </cdr:from>
    <cdr:to>
      <cdr:x>1</cdr:x>
      <cdr:y>0.27143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57519" y="714380"/>
          <a:ext cx="1928826" cy="6429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Autofit/>
        </a:bodyPr>
        <a:lstStyle xmlns:a="http://schemas.openxmlformats.org/drawingml/2006/main"/>
        <a:p xmlns:a="http://schemas.openxmlformats.org/drawingml/2006/main">
          <a:pPr marL="0" marR="0" indent="0" algn="ctr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rPr>
            <a:t>Транспортный</a:t>
          </a:r>
          <a:br>
            <a: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rPr>
          </a:br>
          <a:r>
            <a:rPr kumimoji="0" lang="ru-RU" sz="2000" b="1" i="0" u="none" strike="noStrike" kern="1200" cap="none" spc="0" normalizeH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rPr>
            <a:t>налог</a:t>
          </a:r>
          <a:endParaRPr kumimoji="0" lang="ru-RU" sz="20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0.01515</cdr:x>
      <cdr:y>0.12857</cdr:y>
    </cdr:from>
    <cdr:to>
      <cdr:x>0.28788</cdr:x>
      <cdr:y>0.27143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1437" y="642942"/>
          <a:ext cx="1285884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</cdr:x>
      <cdr:y>0.12857</cdr:y>
    </cdr:from>
    <cdr:to>
      <cdr:x>0.31818</cdr:x>
      <cdr:y>0.24286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-214315" y="642942"/>
          <a:ext cx="1500198" cy="571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ctr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rPr>
            <a:t>Налог на имущество</a:t>
          </a:r>
        </a:p>
      </cdr:txBody>
    </cdr:sp>
  </cdr:relSizeAnchor>
  <cdr:relSizeAnchor xmlns:cdr="http://schemas.openxmlformats.org/drawingml/2006/chartDrawing">
    <cdr:from>
      <cdr:x>0.10606</cdr:x>
      <cdr:y>0.77143</cdr:y>
    </cdr:from>
    <cdr:to>
      <cdr:x>0.42424</cdr:x>
      <cdr:y>0.92857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0065" y="3857652"/>
          <a:ext cx="1500198" cy="785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ctr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rPr>
            <a:t>Земельный налог</a:t>
          </a:r>
        </a:p>
      </cdr:txBody>
    </cdr:sp>
  </cdr:relSizeAnchor>
  <cdr:relSizeAnchor xmlns:cdr="http://schemas.openxmlformats.org/drawingml/2006/chartDrawing">
    <cdr:from>
      <cdr:x>0.36364</cdr:x>
      <cdr:y>0.44286</cdr:y>
    </cdr:from>
    <cdr:to>
      <cdr:x>0.60606</cdr:x>
      <cdr:y>0.55714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714512" y="2214592"/>
          <a:ext cx="1143006" cy="5714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rPr>
            <a:t>4 393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0.21094</cdr:x>
      <cdr:y>0.34456</cdr:y>
    </cdr:from>
    <cdr:to>
      <cdr:x>0.25781</cdr:x>
      <cdr:y>0.38147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928826" y="2000264"/>
          <a:ext cx="428628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0.46875</cdr:x>
      <cdr:y>0.02461</cdr:y>
    </cdr:from>
    <cdr:to>
      <cdr:x>0.53125</cdr:x>
      <cdr:y>0.07383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4286280" y="142876"/>
          <a:ext cx="571504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16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0.875</cdr:x>
      <cdr:y>0.59067</cdr:y>
    </cdr:from>
    <cdr:to>
      <cdr:x>0.99219</cdr:x>
      <cdr:y>0.6522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8001056" y="3429024"/>
          <a:ext cx="107157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rPr>
            <a:t>тыс.руб.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0.87879</cdr:x>
      <cdr:y>0.59067</cdr:y>
    </cdr:from>
    <cdr:to>
      <cdr:x>0.97727</cdr:x>
      <cdr:y>0.63989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8286808" y="3429024"/>
          <a:ext cx="928694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rPr>
            <a:t>тыс.руб</a:t>
          </a:r>
          <a:r>
            <a: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rPr>
            <a:t>.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0.30303</cdr:x>
      <cdr:y>0.51683</cdr:y>
    </cdr:from>
    <cdr:to>
      <cdr:x>0.35606</cdr:x>
      <cdr:y>0.57836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57520" y="3000396"/>
          <a:ext cx="500066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16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0.40152</cdr:x>
      <cdr:y>0.14767</cdr:y>
    </cdr:from>
    <cdr:to>
      <cdr:x>0.46212</cdr:x>
      <cdr:y>0.20919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786214" y="857256"/>
          <a:ext cx="57150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4800" b="1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0.87879</cdr:x>
      <cdr:y>0.59067</cdr:y>
    </cdr:from>
    <cdr:to>
      <cdr:x>0.97727</cdr:x>
      <cdr:y>0.6522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8286808" y="3429024"/>
          <a:ext cx="92869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rPr>
            <a:t>тыс.руб.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0869" tIns="45434" rIns="90869" bIns="4543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0869" tIns="45434" rIns="90869" bIns="45434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44538" y="746125"/>
            <a:ext cx="527208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9" tIns="45434" rIns="90869" bIns="4543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5"/>
            <a:ext cx="5408930" cy="4474131"/>
          </a:xfrm>
          <a:prstGeom prst="rect">
            <a:avLst/>
          </a:prstGeom>
        </p:spPr>
        <p:txBody>
          <a:bodyPr vert="horz" lIns="90869" tIns="45434" rIns="90869" bIns="4543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7126"/>
          </a:xfrm>
          <a:prstGeom prst="rect">
            <a:avLst/>
          </a:prstGeom>
        </p:spPr>
        <p:txBody>
          <a:bodyPr vert="horz" lIns="90869" tIns="45434" rIns="90869" bIns="4543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7126"/>
          </a:xfrm>
          <a:prstGeom prst="rect">
            <a:avLst/>
          </a:prstGeom>
        </p:spPr>
        <p:txBody>
          <a:bodyPr vert="horz" lIns="90869" tIns="45434" rIns="90869" bIns="45434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405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90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5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6"/>
            <a:ext cx="9089390" cy="1620771"/>
          </a:xfrm>
        </p:spPr>
        <p:txBody>
          <a:bodyPr>
            <a:normAutofit/>
          </a:bodyPr>
          <a:lstStyle>
            <a:lvl1pPr>
              <a:defRPr sz="517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2902" b="0">
                <a:solidFill>
                  <a:schemeClr val="bg1"/>
                </a:solidFill>
                <a:latin typeface="+mj-lt"/>
              </a:defRPr>
            </a:lvl1pPr>
            <a:lvl2pPr marL="472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5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8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1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4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10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51095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90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9" y="1771653"/>
            <a:ext cx="8561139" cy="5324475"/>
          </a:xfrm>
        </p:spPr>
        <p:txBody>
          <a:bodyPr/>
          <a:lstStyle>
            <a:lvl1pPr marL="329613" indent="0">
              <a:buFontTx/>
              <a:buNone/>
              <a:defRPr b="1">
                <a:latin typeface="+mj-lt"/>
              </a:defRPr>
            </a:lvl1pPr>
            <a:lvl2pPr marL="326733" indent="2880">
              <a:defRPr>
                <a:latin typeface="+mj-lt"/>
              </a:defRPr>
            </a:lvl2pPr>
            <a:lvl3pPr marL="569984" indent="-236054">
              <a:tabLst/>
              <a:defRPr>
                <a:latin typeface="+mj-lt"/>
              </a:defRPr>
            </a:lvl3pPr>
            <a:lvl4pPr marL="0" indent="326733">
              <a:lnSpc>
                <a:spcPts val="1633"/>
              </a:lnSpc>
              <a:spcBef>
                <a:spcPts val="363"/>
              </a:spcBef>
              <a:defRPr>
                <a:latin typeface="+mj-lt"/>
              </a:defRPr>
            </a:lvl4pPr>
            <a:lvl5pPr>
              <a:lnSpc>
                <a:spcPts val="1633"/>
              </a:lnSpc>
              <a:spcBef>
                <a:spcPts val="36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2"/>
            <a:ext cx="1080120" cy="415498"/>
          </a:xfrm>
          <a:prstGeom prst="rect">
            <a:avLst/>
          </a:prstGeom>
          <a:noFill/>
        </p:spPr>
        <p:txBody>
          <a:bodyPr wrap="square" lIns="82906" tIns="41453" rIns="82906" bIns="41453" rtlCol="0">
            <a:noAutofit/>
          </a:bodyPr>
          <a:lstStyle/>
          <a:p>
            <a:pPr defTabSz="945718"/>
            <a:endParaRPr lang="ru-RU" sz="1905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5"/>
            <a:ext cx="8580438" cy="1219199"/>
          </a:xfrm>
        </p:spPr>
        <p:txBody>
          <a:bodyPr/>
          <a:lstStyle>
            <a:lvl1pPr marL="0" marR="0" indent="0" defTabSz="94571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898"/>
            </a:lvl1pPr>
          </a:lstStyle>
          <a:p>
            <a:pPr marL="0" marR="0" lvl="0" indent="0" defTabSz="94571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354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3667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9" y="1771653"/>
            <a:ext cx="8561139" cy="5324475"/>
          </a:xfrm>
        </p:spPr>
        <p:txBody>
          <a:bodyPr/>
          <a:lstStyle>
            <a:lvl1pPr marL="329613" indent="0">
              <a:buFontTx/>
              <a:buNone/>
              <a:defRPr b="1">
                <a:latin typeface="+mj-lt"/>
              </a:defRPr>
            </a:lvl1pPr>
            <a:lvl2pPr marL="329613" indent="0">
              <a:defRPr>
                <a:latin typeface="+mj-lt"/>
              </a:defRPr>
            </a:lvl2pPr>
            <a:lvl3pPr marL="569984" indent="-236054">
              <a:defRPr>
                <a:latin typeface="+mj-lt"/>
              </a:defRPr>
            </a:lvl3pPr>
            <a:lvl4pPr marL="0" indent="326733">
              <a:defRPr>
                <a:latin typeface="+mj-lt"/>
              </a:defRPr>
            </a:lvl4pPr>
            <a:lvl5pPr marL="130117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55"/>
            <a:ext cx="8581268" cy="1219199"/>
          </a:xfrm>
        </p:spPr>
        <p:txBody>
          <a:bodyPr/>
          <a:lstStyle>
            <a:lvl1pPr marL="0" marR="0" indent="0" defTabSz="94571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898"/>
            </a:lvl1pPr>
          </a:lstStyle>
          <a:p>
            <a:pPr marL="0" marR="0" lvl="0" indent="0" defTabSz="94571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354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9849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9" y="1116335"/>
            <a:ext cx="8561139" cy="2232248"/>
          </a:xfrm>
        </p:spPr>
        <p:txBody>
          <a:bodyPr anchor="t"/>
          <a:lstStyle>
            <a:lvl1pPr algn="l">
              <a:defRPr sz="4172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9" y="3781425"/>
            <a:ext cx="8561139" cy="3314700"/>
          </a:xfrm>
        </p:spPr>
        <p:txBody>
          <a:bodyPr anchor="t"/>
          <a:lstStyle>
            <a:lvl1pPr marL="0" indent="0">
              <a:buNone/>
              <a:defRPr sz="2086">
                <a:solidFill>
                  <a:schemeClr val="tx1">
                    <a:tint val="75000"/>
                  </a:schemeClr>
                </a:solidFill>
              </a:defRPr>
            </a:lvl1pPr>
            <a:lvl2pPr marL="472859" indent="0">
              <a:buNone/>
              <a:defRPr sz="1905">
                <a:solidFill>
                  <a:schemeClr val="tx1">
                    <a:tint val="75000"/>
                  </a:schemeClr>
                </a:solidFill>
              </a:defRPr>
            </a:lvl2pPr>
            <a:lvl3pPr marL="945718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418577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4pPr>
            <a:lvl5pPr marL="1891436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5pPr>
            <a:lvl6pPr marL="2364294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6pPr>
            <a:lvl7pPr marL="2837154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7pPr>
            <a:lvl8pPr marL="3310013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8pPr>
            <a:lvl9pPr marL="3782871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3819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9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7" y="1771650"/>
            <a:ext cx="4234282" cy="5177334"/>
          </a:xfrm>
        </p:spPr>
        <p:txBody>
          <a:bodyPr/>
          <a:lstStyle>
            <a:lvl1pPr>
              <a:defRPr sz="2902"/>
            </a:lvl1pPr>
            <a:lvl2pPr>
              <a:defRPr sz="2449"/>
            </a:lvl2pPr>
            <a:lvl3pPr>
              <a:defRPr sz="2086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1" y="1771650"/>
            <a:ext cx="4262505" cy="5177334"/>
          </a:xfrm>
        </p:spPr>
        <p:txBody>
          <a:bodyPr/>
          <a:lstStyle>
            <a:lvl1pPr>
              <a:defRPr sz="2902"/>
            </a:lvl1pPr>
            <a:lvl2pPr>
              <a:defRPr sz="2449"/>
            </a:lvl2pPr>
            <a:lvl3pPr>
              <a:defRPr sz="2086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6586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7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1771650"/>
            <a:ext cx="4297419" cy="626250"/>
          </a:xfrm>
        </p:spPr>
        <p:txBody>
          <a:bodyPr anchor="b"/>
          <a:lstStyle>
            <a:lvl1pPr marL="0" indent="0">
              <a:buNone/>
              <a:defRPr sz="2449" b="1"/>
            </a:lvl1pPr>
            <a:lvl2pPr marL="472859" indent="0">
              <a:buNone/>
              <a:defRPr sz="2086" b="1"/>
            </a:lvl2pPr>
            <a:lvl3pPr marL="945718" indent="0">
              <a:buNone/>
              <a:defRPr sz="1905" b="1"/>
            </a:lvl3pPr>
            <a:lvl4pPr marL="1418577" indent="0">
              <a:buNone/>
              <a:defRPr sz="1633" b="1"/>
            </a:lvl4pPr>
            <a:lvl5pPr marL="1891436" indent="0">
              <a:buNone/>
              <a:defRPr sz="1633" b="1"/>
            </a:lvl5pPr>
            <a:lvl6pPr marL="2364294" indent="0">
              <a:buNone/>
              <a:defRPr sz="1633" b="1"/>
            </a:lvl6pPr>
            <a:lvl7pPr marL="2837154" indent="0">
              <a:buNone/>
              <a:defRPr sz="1633" b="1"/>
            </a:lvl7pPr>
            <a:lvl8pPr marL="3310013" indent="0">
              <a:buNone/>
              <a:defRPr sz="1633" b="1"/>
            </a:lvl8pPr>
            <a:lvl9pPr marL="3782871" indent="0">
              <a:buNone/>
              <a:defRPr sz="16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8" y="2397901"/>
            <a:ext cx="4297419" cy="4698224"/>
          </a:xfrm>
        </p:spPr>
        <p:txBody>
          <a:bodyPr/>
          <a:lstStyle>
            <a:lvl1pPr>
              <a:defRPr sz="2449"/>
            </a:lvl1pPr>
            <a:lvl2pPr>
              <a:defRPr sz="2086"/>
            </a:lvl2pPr>
            <a:lvl3pPr>
              <a:defRPr sz="1905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0"/>
            <a:ext cx="4195762" cy="626250"/>
          </a:xfrm>
        </p:spPr>
        <p:txBody>
          <a:bodyPr anchor="b"/>
          <a:lstStyle>
            <a:lvl1pPr marL="0" indent="0">
              <a:buNone/>
              <a:defRPr sz="2449" b="1"/>
            </a:lvl1pPr>
            <a:lvl2pPr marL="472859" indent="0">
              <a:buNone/>
              <a:defRPr sz="2086" b="1"/>
            </a:lvl2pPr>
            <a:lvl3pPr marL="945718" indent="0">
              <a:buNone/>
              <a:defRPr sz="1905" b="1"/>
            </a:lvl3pPr>
            <a:lvl4pPr marL="1418577" indent="0">
              <a:buNone/>
              <a:defRPr sz="1633" b="1"/>
            </a:lvl4pPr>
            <a:lvl5pPr marL="1891436" indent="0">
              <a:buNone/>
              <a:defRPr sz="1633" b="1"/>
            </a:lvl5pPr>
            <a:lvl6pPr marL="2364294" indent="0">
              <a:buNone/>
              <a:defRPr sz="1633" b="1"/>
            </a:lvl6pPr>
            <a:lvl7pPr marL="2837154" indent="0">
              <a:buNone/>
              <a:defRPr sz="1633" b="1"/>
            </a:lvl7pPr>
            <a:lvl8pPr marL="3310013" indent="0">
              <a:buNone/>
              <a:defRPr sz="1633" b="1"/>
            </a:lvl8pPr>
            <a:lvl9pPr marL="3782871" indent="0">
              <a:buNone/>
              <a:defRPr sz="16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449"/>
            </a:lvl1pPr>
            <a:lvl2pPr>
              <a:defRPr sz="2086"/>
            </a:lvl2pPr>
            <a:lvl3pPr>
              <a:defRPr sz="1905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9496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9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7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804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7" y="1771652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1"/>
            <a:ext cx="1080120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4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6" y="6474804"/>
            <a:ext cx="663576" cy="720080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defRPr sz="2449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5685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086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356"/>
            </a:lvl1pPr>
            <a:lvl2pPr>
              <a:defRPr sz="2902"/>
            </a:lvl2pPr>
            <a:lvl3pPr>
              <a:defRPr sz="2449"/>
            </a:lvl3pPr>
            <a:lvl4pPr>
              <a:defRPr sz="2086"/>
            </a:lvl4pPr>
            <a:lvl5pPr>
              <a:defRPr sz="2086"/>
            </a:lvl5pPr>
            <a:lvl6pPr>
              <a:defRPr sz="2086"/>
            </a:lvl6pPr>
            <a:lvl7pPr>
              <a:defRPr sz="2086"/>
            </a:lvl7pPr>
            <a:lvl8pPr>
              <a:defRPr sz="2086"/>
            </a:lvl8pPr>
            <a:lvl9pPr>
              <a:defRPr sz="208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451"/>
            </a:lvl1pPr>
            <a:lvl2pPr marL="472859" indent="0">
              <a:buNone/>
              <a:defRPr sz="1270"/>
            </a:lvl2pPr>
            <a:lvl3pPr marL="945718" indent="0">
              <a:buNone/>
              <a:defRPr sz="998"/>
            </a:lvl3pPr>
            <a:lvl4pPr marL="1418577" indent="0">
              <a:buNone/>
              <a:defRPr sz="907"/>
            </a:lvl4pPr>
            <a:lvl5pPr marL="1891436" indent="0">
              <a:buNone/>
              <a:defRPr sz="907"/>
            </a:lvl5pPr>
            <a:lvl6pPr marL="2364294" indent="0">
              <a:buNone/>
              <a:defRPr sz="907"/>
            </a:lvl6pPr>
            <a:lvl7pPr marL="2837154" indent="0">
              <a:buNone/>
              <a:defRPr sz="907"/>
            </a:lvl7pPr>
            <a:lvl8pPr marL="3310013" indent="0">
              <a:buNone/>
              <a:defRPr sz="907"/>
            </a:lvl8pPr>
            <a:lvl9pPr marL="3782871" indent="0">
              <a:buNone/>
              <a:defRPr sz="90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02459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86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356"/>
            </a:lvl1pPr>
            <a:lvl2pPr marL="472859" indent="0">
              <a:buNone/>
              <a:defRPr sz="2902"/>
            </a:lvl2pPr>
            <a:lvl3pPr marL="945718" indent="0">
              <a:buNone/>
              <a:defRPr sz="2449"/>
            </a:lvl3pPr>
            <a:lvl4pPr marL="1418577" indent="0">
              <a:buNone/>
              <a:defRPr sz="2086"/>
            </a:lvl4pPr>
            <a:lvl5pPr marL="1891436" indent="0">
              <a:buNone/>
              <a:defRPr sz="2086"/>
            </a:lvl5pPr>
            <a:lvl6pPr marL="2364294" indent="0">
              <a:buNone/>
              <a:defRPr sz="2086"/>
            </a:lvl6pPr>
            <a:lvl7pPr marL="2837154" indent="0">
              <a:buNone/>
              <a:defRPr sz="2086"/>
            </a:lvl7pPr>
            <a:lvl8pPr marL="3310013" indent="0">
              <a:buNone/>
              <a:defRPr sz="2086"/>
            </a:lvl8pPr>
            <a:lvl9pPr marL="3782871" indent="0">
              <a:buNone/>
              <a:defRPr sz="2086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51"/>
            </a:lvl1pPr>
            <a:lvl2pPr marL="472859" indent="0">
              <a:buNone/>
              <a:defRPr sz="1270"/>
            </a:lvl2pPr>
            <a:lvl3pPr marL="945718" indent="0">
              <a:buNone/>
              <a:defRPr sz="998"/>
            </a:lvl3pPr>
            <a:lvl4pPr marL="1418577" indent="0">
              <a:buNone/>
              <a:defRPr sz="907"/>
            </a:lvl4pPr>
            <a:lvl5pPr marL="1891436" indent="0">
              <a:buNone/>
              <a:defRPr sz="907"/>
            </a:lvl5pPr>
            <a:lvl6pPr marL="2364294" indent="0">
              <a:buNone/>
              <a:defRPr sz="907"/>
            </a:lvl6pPr>
            <a:lvl7pPr marL="2837154" indent="0">
              <a:buNone/>
              <a:defRPr sz="907"/>
            </a:lvl7pPr>
            <a:lvl8pPr marL="3310013" indent="0">
              <a:buNone/>
              <a:defRPr sz="907"/>
            </a:lvl8pPr>
            <a:lvl9pPr marL="3782871" indent="0">
              <a:buNone/>
              <a:defRPr sz="90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87602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20673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3221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7" y="1771652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8" y="552454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7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8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5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540273"/>
            <a:ext cx="8588251" cy="122413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1764295"/>
            <a:ext cx="8588251" cy="533183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2" y="7008173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3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0951"/>
            <a:ext cx="724718" cy="69662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5" y="540274"/>
            <a:ext cx="8588251" cy="122413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5" y="1764295"/>
            <a:ext cx="8588251" cy="5331830"/>
          </a:xfrm>
          <a:prstGeom prst="rect">
            <a:avLst/>
          </a:prstGeom>
        </p:spPr>
        <p:txBody>
          <a:bodyPr vert="horz" lIns="104269" tIns="52135" rIns="104269" bIns="5213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2" y="7008175"/>
            <a:ext cx="2495127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>
              <a:defRPr sz="1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45718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1" y="7008175"/>
            <a:ext cx="3386243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>
              <a:defRPr sz="1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45718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2" y="6660951"/>
            <a:ext cx="724718" cy="69662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lnSpc>
                <a:spcPts val="2177"/>
              </a:lnSpc>
              <a:defRPr sz="2449">
                <a:solidFill>
                  <a:schemeClr val="bg1"/>
                </a:solidFill>
              </a:defRPr>
            </a:lvl1pPr>
          </a:lstStyle>
          <a:p>
            <a:pPr defTabSz="945718"/>
            <a:fld id="{E20E89E6-FE54-4E13-859C-1FA908D70D39}" type="slidenum">
              <a:rPr lang="ru-RU" smtClean="0">
                <a:solidFill>
                  <a:prstClr val="white"/>
                </a:solidFill>
              </a:rPr>
              <a:pPr defTabSz="945718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857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 ftr="0" dt="0"/>
  <p:txStyles>
    <p:titleStyle>
      <a:lvl1pPr algn="l" defTabSz="945718" rtl="0" eaLnBrk="1" latinLnBrk="0" hangingPunct="1">
        <a:lnSpc>
          <a:spcPts val="4715"/>
        </a:lnSpc>
        <a:spcBef>
          <a:spcPct val="0"/>
        </a:spcBef>
        <a:buNone/>
        <a:defRPr sz="3809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29613" indent="0" algn="l" defTabSz="945718" rtl="0" eaLnBrk="1" latinLnBrk="0" hangingPunct="1">
        <a:spcBef>
          <a:spcPct val="20000"/>
        </a:spcBef>
        <a:buFont typeface="+mj-lt"/>
        <a:buNone/>
        <a:defRPr sz="3356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29613" indent="0" algn="l" defTabSz="945718" rtl="0" eaLnBrk="1" latinLnBrk="0" hangingPunct="1">
        <a:spcBef>
          <a:spcPct val="20000"/>
        </a:spcBef>
        <a:buFont typeface="Arial" pitchFamily="34" charset="0"/>
        <a:buNone/>
        <a:defRPr sz="2177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46271" indent="-236054" algn="l" defTabSz="945718" rtl="0" eaLnBrk="1" latinLnBrk="0" hangingPunct="1">
        <a:spcBef>
          <a:spcPct val="20000"/>
        </a:spcBef>
        <a:buFont typeface="Arial" pitchFamily="34" charset="0"/>
        <a:buChar char="•"/>
        <a:defRPr sz="2177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26733" algn="just" defTabSz="945718" rtl="0" eaLnBrk="1" latinLnBrk="0" hangingPunct="1">
        <a:lnSpc>
          <a:spcPts val="1633"/>
        </a:lnSpc>
        <a:spcBef>
          <a:spcPts val="363"/>
        </a:spcBef>
        <a:buFont typeface="Arial" pitchFamily="34" charset="0"/>
        <a:buNone/>
        <a:tabLst/>
        <a:defRPr sz="1451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301176" indent="0" algn="l" defTabSz="945718" rtl="0" eaLnBrk="1" latinLnBrk="0" hangingPunct="1">
        <a:lnSpc>
          <a:spcPts val="1633"/>
        </a:lnSpc>
        <a:spcBef>
          <a:spcPts val="363"/>
        </a:spcBef>
        <a:buFont typeface="Arial" pitchFamily="34" charset="0"/>
        <a:buNone/>
        <a:defRPr sz="127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600725" indent="-236430" algn="l" defTabSz="945718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6pPr>
      <a:lvl7pPr marL="3073583" indent="-236430" algn="l" defTabSz="945718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7pPr>
      <a:lvl8pPr marL="3546443" indent="-236430" algn="l" defTabSz="945718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8pPr>
      <a:lvl9pPr marL="4019302" indent="-236430" algn="l" defTabSz="945718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1pPr>
      <a:lvl2pPr marL="472859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2pPr>
      <a:lvl3pPr marL="945718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3pPr>
      <a:lvl4pPr marL="1418577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4pPr>
      <a:lvl5pPr marL="1891436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5pPr>
      <a:lvl6pPr marL="2364294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6pPr>
      <a:lvl7pPr marL="2837154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7pPr>
      <a:lvl8pPr marL="3310013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8pPr>
      <a:lvl9pPr marL="3782871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14703049"/>
              </p:ext>
            </p:extLst>
          </p:nvPr>
        </p:nvGraphicFramePr>
        <p:xfrm>
          <a:off x="450157" y="1476376"/>
          <a:ext cx="9649070" cy="5862167"/>
        </p:xfrm>
        <a:graphic>
          <a:graphicData uri="http://schemas.openxmlformats.org/drawingml/2006/table">
            <a:tbl>
              <a:tblPr firstRow="1" firstCol="1" bandRow="1"/>
              <a:tblGrid>
                <a:gridCol w="1481153"/>
                <a:gridCol w="648137"/>
                <a:gridCol w="694322"/>
                <a:gridCol w="732801"/>
                <a:gridCol w="731938"/>
                <a:gridCol w="613056"/>
                <a:gridCol w="726002"/>
                <a:gridCol w="532323"/>
                <a:gridCol w="532323"/>
                <a:gridCol w="760459"/>
                <a:gridCol w="684415"/>
                <a:gridCol w="774719"/>
                <a:gridCol w="574862"/>
                <a:gridCol w="162560"/>
              </a:tblGrid>
              <a:tr h="93319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Муниципальное образование</a:t>
                      </a:r>
                      <a:endParaRPr lang="ru-RU" sz="1400" dirty="0"/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Налог на имущество ФЛ</a:t>
                      </a:r>
                      <a:endParaRPr lang="ru-RU" sz="1400" dirty="0"/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Транспортный налог с ФЛ</a:t>
                      </a:r>
                      <a:endParaRPr lang="ru-RU" sz="1400" dirty="0"/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Земельный налог с ФЛ</a:t>
                      </a:r>
                      <a:endParaRPr lang="ru-RU" sz="1400" dirty="0"/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Всего по имущественным</a:t>
                      </a:r>
                      <a:r>
                        <a:rPr lang="ru-RU" sz="1400" baseline="0" dirty="0" smtClean="0"/>
                        <a:t> налогам ФЛ</a:t>
                      </a:r>
                      <a:endParaRPr lang="ru-RU" sz="1400" dirty="0"/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3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разница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104305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разница</a:t>
                      </a:r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разница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разница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с.Дон-Терезин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с.Аксы-Барлык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с.Аянгаты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с.Барлык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с.Бижиктиг-Хая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с.Хонделен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с.Шекпээр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с.Эрги-Барлык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722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с.Кызыл-Мажалык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-954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Барун-Хемскому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-1595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-1699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6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г.Ак-Довурак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3864">
                <a:tc>
                  <a:txBody>
                    <a:bodyPr/>
                    <a:lstStyle/>
                    <a:p>
                      <a:pPr marL="0" algn="r" defTabSz="1043056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Республика Тыва</a:t>
                      </a:r>
                    </a:p>
                  </a:txBody>
                  <a:tcPr marL="42370" marR="42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043056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70893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043056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31203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043056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-39690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043056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113870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043056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135505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043056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21635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043056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61126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043056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62409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043056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043056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245889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043056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229117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043056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-16772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552452"/>
            <a:ext cx="8580438" cy="85191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Начислено имущественных налогов по состоянию </a:t>
            </a:r>
            <a:br>
              <a:rPr lang="ru-RU" sz="2400" dirty="0" smtClean="0"/>
            </a:br>
            <a:r>
              <a:rPr lang="ru-RU" sz="2400" dirty="0" smtClean="0"/>
              <a:t>на 01.01.2018г. и 01.01.2019г. в тыс. рублей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2684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Рейтинг </a:t>
            </a:r>
            <a:r>
              <a:rPr lang="ru-RU" sz="2400" dirty="0" err="1" smtClean="0"/>
              <a:t>сумонов</a:t>
            </a:r>
            <a:r>
              <a:rPr lang="ru-RU" sz="2400" dirty="0" smtClean="0"/>
              <a:t> </a:t>
            </a:r>
            <a:r>
              <a:rPr lang="ru-RU" sz="2400" dirty="0" err="1" smtClean="0"/>
              <a:t>Барун-Хемчикского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кожууна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по собираемости имущественных налогов с ФЛ по состоянию на 01.01.2019г.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10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32148618"/>
              </p:ext>
            </p:extLst>
          </p:nvPr>
        </p:nvGraphicFramePr>
        <p:xfrm>
          <a:off x="522160" y="1620389"/>
          <a:ext cx="9289033" cy="5306658"/>
        </p:xfrm>
        <a:graphic>
          <a:graphicData uri="http://schemas.openxmlformats.org/drawingml/2006/table">
            <a:tbl>
              <a:tblPr firstRow="1" firstCol="1" bandRow="1"/>
              <a:tblGrid>
                <a:gridCol w="1146627"/>
                <a:gridCol w="664130"/>
                <a:gridCol w="680934"/>
                <a:gridCol w="680934"/>
                <a:gridCol w="680934"/>
                <a:gridCol w="680134"/>
                <a:gridCol w="567313"/>
                <a:gridCol w="567313"/>
                <a:gridCol w="567313"/>
                <a:gridCol w="680934"/>
                <a:gridCol w="680934"/>
                <a:gridCol w="680934"/>
                <a:gridCol w="848039"/>
                <a:gridCol w="162560"/>
              </a:tblGrid>
              <a:tr h="75222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Наименование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</a:rPr>
                        <a:t>Налог на имущество физ.лиц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</a:rPr>
                        <a:t>Транспортный налог c физ лиц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</a:rPr>
                        <a:t>Земельный налог c физ лиц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</a:rPr>
                        <a:t>Всего имущественных налогов ФЛ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59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</a:rPr>
                        <a:t>Начислено на 01.01.2019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/>
                          <a:ea typeface="Times New Roman"/>
                        </a:rPr>
                        <a:t>Поступило на 01.01.2019г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>
                          <a:effectLst/>
                          <a:latin typeface="Arial"/>
                          <a:ea typeface="Times New Roman"/>
                        </a:rPr>
                        <a:t>Собираемость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</a:rPr>
                        <a:t>Начислено на 01.01.2019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</a:rPr>
                        <a:t>Поступило на 01.01.2019г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>
                          <a:effectLst/>
                          <a:latin typeface="Arial"/>
                          <a:ea typeface="Times New Roman"/>
                        </a:rPr>
                        <a:t>Собираемость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</a:rPr>
                        <a:t>Начислено на 01.01.2019 по отчету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</a:rPr>
                        <a:t>Поступило на 01.01.2019г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>
                          <a:effectLst/>
                          <a:latin typeface="Arial"/>
                          <a:ea typeface="Times New Roman"/>
                        </a:rPr>
                        <a:t>Собираемость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</a:rPr>
                        <a:t>Начислено на 01.01.2019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/>
                          <a:ea typeface="Times New Roman"/>
                        </a:rPr>
                        <a:t>Поступило на 01.01.2019г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>
                          <a:effectLst/>
                          <a:latin typeface="Arial"/>
                          <a:ea typeface="Times New Roman"/>
                        </a:rPr>
                        <a:t>Собираемость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с.Хонделен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8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с.Аксы-Барлык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8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с.Дон-Терезин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7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с.Шекпээр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87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с.Аянгаты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с.Барлык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с.Кызыл-Мажалык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с.Эрги-Барлык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с.Бижиктиг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-Хая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Итого по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Барун-Хемскому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г.Ак-Довурак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55302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50036060"/>
              </p:ext>
            </p:extLst>
          </p:nvPr>
        </p:nvGraphicFramePr>
        <p:xfrm>
          <a:off x="522164" y="1188343"/>
          <a:ext cx="9289028" cy="5985257"/>
        </p:xfrm>
        <a:graphic>
          <a:graphicData uri="http://schemas.openxmlformats.org/drawingml/2006/table">
            <a:tbl>
              <a:tblPr firstRow="1" firstCol="1" bandRow="1"/>
              <a:tblGrid>
                <a:gridCol w="1806385"/>
                <a:gridCol w="1462315"/>
                <a:gridCol w="1267804"/>
                <a:gridCol w="1368152"/>
                <a:gridCol w="1224136"/>
                <a:gridCol w="1215003"/>
                <a:gridCol w="945233"/>
              </a:tblGrid>
              <a:tr h="4198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Имущественные налоги </a:t>
                      </a:r>
                      <a:r>
                        <a:rPr lang="ru-RU" sz="1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физических лиц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2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ЗД на 01.01.2018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Начислено на 01.01.2019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Поступило на 01.01.2019г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Поступило ТП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ЗД на 01.01.2019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всего собираемость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490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с.Дон-Терезин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070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с.Аксы-Барлык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8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с.Аянгаты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60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с.Барлык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11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с.Бижиктиг-Хая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374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с.Хонделен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23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с.Шекпээр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с.Эрги-Барлык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465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с.Кызыл-Мажалык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450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 </a:t>
                      </a:r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кожууну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465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г.Ак-Довурак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552456"/>
            <a:ext cx="8580438" cy="6358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05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>
                <a:latin typeface="Arial"/>
              </a:rPr>
              <a:t>Собираемость имущественных налогов физических лиц в разрезе сельских поселений на 01.01.2019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11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5849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40008650"/>
              </p:ext>
            </p:extLst>
          </p:nvPr>
        </p:nvGraphicFramePr>
        <p:xfrm>
          <a:off x="522164" y="1188343"/>
          <a:ext cx="9289028" cy="6175414"/>
        </p:xfrm>
        <a:graphic>
          <a:graphicData uri="http://schemas.openxmlformats.org/drawingml/2006/table">
            <a:tbl>
              <a:tblPr firstRow="1" firstCol="1" bandRow="1"/>
              <a:tblGrid>
                <a:gridCol w="1806385"/>
                <a:gridCol w="1462315"/>
                <a:gridCol w="1267804"/>
                <a:gridCol w="1368152"/>
                <a:gridCol w="1224136"/>
                <a:gridCol w="1215003"/>
                <a:gridCol w="945233"/>
              </a:tblGrid>
              <a:tr h="4198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Налог на имущество с </a:t>
                      </a:r>
                      <a:r>
                        <a:rPr lang="ru-RU" sz="1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физических лиц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2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ЗД на 01.01.2018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Начислено на 01.01.2019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Поступило на 01.01.2019г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Поступило ТП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ЗД на 01.01.2019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всего собираемость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490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с.Дон-Терезин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070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с.Аксы-Барлык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8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с.Аянгаты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60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с.Барлык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11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с.Бижиктиг-Хая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374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с.Хонделен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23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с.Шекпээр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с.Эрги-Барлык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465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с.Кызыл-Мажалык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465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 </a:t>
                      </a:r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кожууну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465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г.Ак-Довурак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552456"/>
            <a:ext cx="8580438" cy="6358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05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 smtClean="0">
                <a:latin typeface="Arial"/>
              </a:rPr>
              <a:t>Собираемость по налогу на имущество </a:t>
            </a:r>
            <a:r>
              <a:rPr lang="ru-RU" sz="2400" dirty="0">
                <a:latin typeface="Arial"/>
              </a:rPr>
              <a:t>физических лиц в разрезе сельских поселений на 01.01.2019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12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6299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62905248"/>
              </p:ext>
            </p:extLst>
          </p:nvPr>
        </p:nvGraphicFramePr>
        <p:xfrm>
          <a:off x="522164" y="1188343"/>
          <a:ext cx="9289028" cy="6175414"/>
        </p:xfrm>
        <a:graphic>
          <a:graphicData uri="http://schemas.openxmlformats.org/drawingml/2006/table">
            <a:tbl>
              <a:tblPr firstRow="1" firstCol="1" bandRow="1"/>
              <a:tblGrid>
                <a:gridCol w="1806385"/>
                <a:gridCol w="1462315"/>
                <a:gridCol w="1267804"/>
                <a:gridCol w="1368152"/>
                <a:gridCol w="1224136"/>
                <a:gridCol w="1215003"/>
                <a:gridCol w="945233"/>
              </a:tblGrid>
              <a:tr h="4198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транспортный налог с </a:t>
                      </a:r>
                      <a:r>
                        <a:rPr lang="ru-RU" sz="1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физических лиц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2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ЗД на 01.01.2018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Начислено на 01.01.2019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Поступило на 01.01.2019г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Поступило ТП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ЗД на 01.01.2019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всего собираемость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490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с.Дон-Терезин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070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с.Аксы-Барлык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8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с.Аянгаты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60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с.Барлык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11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с.Бижиктиг-Хая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374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с.Хонделен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23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с.Шекпээр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с.Эрги-Барлык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465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с.Кызыл-Мажалык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465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 </a:t>
                      </a:r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кожууну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465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г.Ак-Довурак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552456"/>
            <a:ext cx="8580438" cy="6358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05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>
                <a:latin typeface="Arial"/>
              </a:rPr>
              <a:t>Собираемость </a:t>
            </a:r>
            <a:r>
              <a:rPr lang="ru-RU" sz="2400" dirty="0" smtClean="0">
                <a:latin typeface="Arial"/>
              </a:rPr>
              <a:t>по транспортному налогу с </a:t>
            </a:r>
            <a:r>
              <a:rPr lang="ru-RU" sz="2400" dirty="0">
                <a:latin typeface="Arial"/>
              </a:rPr>
              <a:t>физических лиц в разрезе сельских поселений на 01.01.2019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13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1237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18569475"/>
              </p:ext>
            </p:extLst>
          </p:nvPr>
        </p:nvGraphicFramePr>
        <p:xfrm>
          <a:off x="522164" y="1188343"/>
          <a:ext cx="9289028" cy="6175414"/>
        </p:xfrm>
        <a:graphic>
          <a:graphicData uri="http://schemas.openxmlformats.org/drawingml/2006/table">
            <a:tbl>
              <a:tblPr firstRow="1" firstCol="1" bandRow="1"/>
              <a:tblGrid>
                <a:gridCol w="1806385"/>
                <a:gridCol w="1462315"/>
                <a:gridCol w="1267804"/>
                <a:gridCol w="1368152"/>
                <a:gridCol w="1224136"/>
                <a:gridCol w="1215003"/>
                <a:gridCol w="945233"/>
              </a:tblGrid>
              <a:tr h="4198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Земельный налог с </a:t>
                      </a:r>
                      <a:r>
                        <a:rPr lang="ru-RU" sz="18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физических лиц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2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ЗД на 01.01.2018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Начислено на 01.01.2019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Поступило на 01.01.2019г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Поступило ТП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ЗД на 01.01.2019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всего собираемость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490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с.Дон-Терезин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070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с.Аксы-Барлык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84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с.Аянгаты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60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с.Барлык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11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с.Бижиктиг-Хая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374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с.Хонделен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23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с.Шекпээр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с.Эрги-Барлык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465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с.Кызыл-Мажалык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465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 </a:t>
                      </a:r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кожууну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465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г.Ак-Довурак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552456"/>
            <a:ext cx="8580438" cy="6358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05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400" dirty="0">
                <a:latin typeface="Arial"/>
              </a:rPr>
              <a:t>Собираемость </a:t>
            </a:r>
            <a:r>
              <a:rPr lang="ru-RU" sz="2400" dirty="0" smtClean="0">
                <a:latin typeface="Arial"/>
              </a:rPr>
              <a:t>по земельному налогу с </a:t>
            </a:r>
            <a:r>
              <a:rPr lang="ru-RU" sz="2400" dirty="0">
                <a:latin typeface="Arial"/>
              </a:rPr>
              <a:t>физических лиц в разрезе сельских поселений на 01.01.2019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14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6755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04660098"/>
              </p:ext>
            </p:extLst>
          </p:nvPr>
        </p:nvGraphicFramePr>
        <p:xfrm>
          <a:off x="522168" y="1548379"/>
          <a:ext cx="9217022" cy="5688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9967"/>
                <a:gridCol w="700818"/>
                <a:gridCol w="718549"/>
                <a:gridCol w="718549"/>
                <a:gridCol w="718549"/>
                <a:gridCol w="717705"/>
                <a:gridCol w="598651"/>
                <a:gridCol w="598651"/>
                <a:gridCol w="598651"/>
                <a:gridCol w="718549"/>
                <a:gridCol w="718549"/>
                <a:gridCol w="718549"/>
                <a:gridCol w="481285"/>
              </a:tblGrid>
              <a:tr h="4421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Налог на имущество физ.лиц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Транспортный налог c физ лиц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Земельный налог c физ лиц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Всего имущественных налогов ФЛ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3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Поступило на 01.02.2018г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Поступило на 01.02.2019г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темп роста, 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Поступило на 01.02.2018г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Поступило на 01.02.2019г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темп роста, 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Поступило на 01.02.2018г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Поступило на 01.02.2019г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темп роста, 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Поступило на 01.02.2018г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Поступило на 01.02.2019г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темп роста, %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63616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с.Дон-Терезин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ru-RU" sz="1100" b="0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ru-RU" sz="1100" b="0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810</a:t>
                      </a:r>
                    </a:p>
                  </a:txBody>
                  <a:tcPr marL="9525" marR="9525" marT="9525" marB="0" anchor="b"/>
                </a:tc>
              </a:tr>
              <a:tr h="463616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с.Аксы-Барлык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48144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с.Аянгаты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 dirty="0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ru-RU" sz="1100" b="0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650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</a:tr>
              <a:tr h="248144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с.Барлык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 dirty="0"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</a:tr>
              <a:tr h="463616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с.Бижиктиг-Хая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ru-RU" sz="1100" b="0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 dirty="0">
                          <a:effectLst/>
                          <a:latin typeface="Arial"/>
                        </a:rPr>
                        <a:t>381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371</a:t>
                      </a:r>
                    </a:p>
                  </a:txBody>
                  <a:tcPr marL="9525" marR="9525" marT="9525" marB="0" anchor="b"/>
                </a:tc>
              </a:tr>
              <a:tr h="248144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с.Хонделен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ru-RU" sz="1100" b="0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ru-RU" sz="1100" b="0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 smtClean="0">
                          <a:effectLst/>
                          <a:latin typeface="Arial"/>
                        </a:rPr>
                        <a:t>0!</a:t>
                      </a:r>
                      <a:endParaRPr lang="ru-RU" sz="1100" b="0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8144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с.Шекпээр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</a:tr>
              <a:tr h="463616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с.Эрги-Барлык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 dirty="0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 dirty="0">
                          <a:effectLst/>
                          <a:latin typeface="Arial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</a:tr>
              <a:tr h="484224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с.Кызыл-Мажалык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Arial"/>
                        </a:rPr>
                        <a:t>-68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-452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 dirty="0">
                          <a:effectLst/>
                          <a:latin typeface="Arial"/>
                        </a:rPr>
                        <a:t>359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 dirty="0">
                          <a:effectLst/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1" u="none" strike="noStrike"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</a:tr>
              <a:tr h="248144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кожуун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26.3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-67.6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1" u="none" strike="noStrike">
                          <a:effectLst/>
                          <a:latin typeface="Arial"/>
                        </a:rPr>
                        <a:t>-256.6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33.4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81.3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1" u="none" strike="noStrike">
                          <a:effectLst/>
                          <a:latin typeface="Arial"/>
                        </a:rPr>
                        <a:t>243.5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effectLst/>
                          <a:latin typeface="Arial"/>
                        </a:rPr>
                        <a:t>21.1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effectLst/>
                          <a:latin typeface="Arial"/>
                        </a:rPr>
                        <a:t>13.6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1" u="none" strike="noStrike" dirty="0">
                          <a:effectLst/>
                          <a:latin typeface="Arial"/>
                        </a:rPr>
                        <a:t>64.7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effectLst/>
                          <a:latin typeface="Arial"/>
                        </a:rPr>
                        <a:t>80.8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effectLst/>
                          <a:latin typeface="Arial"/>
                        </a:rPr>
                        <a:t>27.3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1" u="none" strike="noStrike">
                          <a:effectLst/>
                          <a:latin typeface="Arial"/>
                        </a:rPr>
                        <a:t>33.8</a:t>
                      </a:r>
                    </a:p>
                  </a:txBody>
                  <a:tcPr marL="9525" marR="9525" marT="9525" marB="0" anchor="b"/>
                </a:tc>
              </a:tr>
              <a:tr h="463616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effectLst/>
                        </a:rPr>
                        <a:t>г.Ак-Довурак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47.93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21.02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1" u="none" strike="noStrike">
                          <a:effectLst/>
                          <a:latin typeface="Arial"/>
                        </a:rPr>
                        <a:t>43.9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62.13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51.31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1" u="none" strike="noStrike">
                          <a:effectLst/>
                          <a:latin typeface="Arial"/>
                        </a:rPr>
                        <a:t>82.6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4.35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effectLst/>
                          <a:latin typeface="Arial"/>
                        </a:rPr>
                        <a:t>8.77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1" u="none" strike="noStrike">
                          <a:effectLst/>
                          <a:latin typeface="Arial"/>
                        </a:rPr>
                        <a:t>201.6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effectLst/>
                          <a:latin typeface="Arial"/>
                        </a:rPr>
                        <a:t>114.41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effectLst/>
                          <a:latin typeface="Arial"/>
                        </a:rPr>
                        <a:t>81.10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1" u="none" strike="noStrike" dirty="0">
                          <a:effectLst/>
                          <a:latin typeface="Arial"/>
                        </a:rPr>
                        <a:t>70.9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552456"/>
            <a:ext cx="8580438" cy="923920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Темпы роста поступления имущественных налогов с ФЛ по сравнению</a:t>
            </a:r>
            <a:br>
              <a:rPr lang="ru-RU" sz="2000" dirty="0"/>
            </a:br>
            <a:r>
              <a:rPr lang="ru-RU" sz="2000" dirty="0"/>
              <a:t> на 01.02.2019 года и 01.02.2018 года.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15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0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60948" y="1708929"/>
          <a:ext cx="4857784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494483"/>
            <a:ext cx="9099582" cy="127716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ПОСТУПЛЕНИЕ ИМУЩЕСТВЕННЫХ НАЛОГОВ ФЛ</a:t>
            </a:r>
            <a:br>
              <a:rPr lang="ru-RU" sz="2800" dirty="0" smtClean="0"/>
            </a:br>
            <a:r>
              <a:rPr lang="ru-RU" sz="2800" dirty="0" smtClean="0"/>
              <a:t>БАРУН-ХЕМЧИКСКОГО КОЖУУНА ЗА 2018 ГОД </a:t>
            </a:r>
            <a:br>
              <a:rPr lang="ru-RU" sz="2800" dirty="0" smtClean="0"/>
            </a:br>
            <a:r>
              <a:rPr lang="ru-RU" sz="2800" dirty="0" smtClean="0">
                <a:solidFill>
                  <a:schemeClr val="accent6"/>
                </a:solidFill>
              </a:rPr>
              <a:t>УМЕНЬШИЛОСЬ НА 17,1%</a:t>
            </a:r>
            <a:endParaRPr lang="ru-RU" sz="2800" dirty="0">
              <a:solidFill>
                <a:schemeClr val="accent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631793" y="2208995"/>
          <a:ext cx="4714907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31792" y="1923243"/>
            <a:ext cx="1357322" cy="28575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04F5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тыс.рублей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89642" y="5780895"/>
            <a:ext cx="1643074" cy="71438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Земельный налог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32650" y="4066383"/>
            <a:ext cx="1143008" cy="57150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62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3 643</a:t>
            </a:r>
          </a:p>
        </p:txBody>
      </p:sp>
    </p:spTree>
    <p:extLst>
      <p:ext uri="{BB962C8B-B14F-4D97-AF65-F5344CB8AC3E}">
        <p14:creationId xmlns:p14="http://schemas.microsoft.com/office/powerpoint/2010/main" xmlns="" val="302965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544" y="423045"/>
            <a:ext cx="9196705" cy="12192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ПОСТУПЛЕНИЕ ПО НАЛОГУ НА ИМУЩЕСТВО ФЛ БАРУН-ХЕМЧИКСКОГО КОЖУУНА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60354" y="1351739"/>
          <a:ext cx="9644130" cy="5805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2542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544" y="423045"/>
            <a:ext cx="9196705" cy="12192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ПОСТУПЛЕНИЕ ПО ЗЕМЕЛЬНОМУ НАЛОГУ ФЛ </a:t>
            </a:r>
            <a:br>
              <a:rPr lang="ru-RU" sz="3200" dirty="0" smtClean="0"/>
            </a:br>
            <a:r>
              <a:rPr lang="ru-RU" sz="3200" dirty="0" smtClean="0"/>
              <a:t>БАРУН-ХЕМЧИКСКОГО КОЖУУНА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88916" y="1351739"/>
          <a:ext cx="9644130" cy="5805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55475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544" y="423045"/>
            <a:ext cx="9196705" cy="12192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ПОСТУПЛЕНИЕ ПО ТРАНСПОРТНОМУ НАЛОГУ ФЛ </a:t>
            </a:r>
            <a:br>
              <a:rPr lang="ru-RU" sz="3200" dirty="0" smtClean="0"/>
            </a:br>
            <a:r>
              <a:rPr lang="ru-RU" sz="3200" dirty="0" smtClean="0"/>
              <a:t>БАРУН-ХЕМЧИКСКОГО КОЖУУНА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88916" y="1351739"/>
          <a:ext cx="9715568" cy="5805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8932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Задолженность по </a:t>
            </a:r>
            <a:r>
              <a:rPr lang="ru-RU" sz="2800" dirty="0" smtClean="0"/>
              <a:t>налогу на </a:t>
            </a:r>
            <a:r>
              <a:rPr lang="ru-RU" sz="2800" dirty="0" err="1" smtClean="0"/>
              <a:t>имуществм</a:t>
            </a:r>
            <a:r>
              <a:rPr lang="ru-RU" sz="2800" dirty="0" smtClean="0"/>
              <a:t> </a:t>
            </a:r>
            <a:r>
              <a:rPr lang="ru-RU" sz="2800" dirty="0"/>
              <a:t>ФЛ</a:t>
            </a:r>
            <a:br>
              <a:rPr lang="ru-RU" sz="2800" dirty="0"/>
            </a:br>
            <a:r>
              <a:rPr lang="ru-RU" sz="2800" dirty="0" err="1"/>
              <a:t>Барун-Хемчикского</a:t>
            </a:r>
            <a:r>
              <a:rPr lang="ru-RU" sz="2800" dirty="0"/>
              <a:t> </a:t>
            </a:r>
            <a:r>
              <a:rPr lang="ru-RU" sz="2800" dirty="0" err="1"/>
              <a:t>кожууна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530276" y="4860751"/>
            <a:ext cx="601216" cy="1562472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1492" y="5148783"/>
            <a:ext cx="624644" cy="79208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0436" y="5148783"/>
            <a:ext cx="457200" cy="95040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90516" y="5292799"/>
            <a:ext cx="648072" cy="43204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72925350"/>
              </p:ext>
            </p:extLst>
          </p:nvPr>
        </p:nvGraphicFramePr>
        <p:xfrm>
          <a:off x="450156" y="1980431"/>
          <a:ext cx="993710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0036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/>
              <a:t>Задолженность по транспортному налогу ФЛ</a:t>
            </a:r>
            <a:br>
              <a:rPr lang="ru-RU" sz="2800" dirty="0"/>
            </a:br>
            <a:r>
              <a:rPr lang="ru-RU" sz="2800" dirty="0" err="1"/>
              <a:t>Барун-Хемчикского</a:t>
            </a:r>
            <a:r>
              <a:rPr lang="ru-RU" sz="2800" dirty="0"/>
              <a:t> </a:t>
            </a:r>
            <a:r>
              <a:rPr lang="ru-RU" sz="2800" dirty="0" err="1"/>
              <a:t>кожууна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16661201"/>
              </p:ext>
            </p:extLst>
          </p:nvPr>
        </p:nvGraphicFramePr>
        <p:xfrm>
          <a:off x="450156" y="1764407"/>
          <a:ext cx="993710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61309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/>
              <a:t>Задолженность по земельному налогу ФЛ</a:t>
            </a:r>
            <a:br>
              <a:rPr lang="ru-RU" sz="2800" dirty="0"/>
            </a:br>
            <a:r>
              <a:rPr lang="ru-RU" sz="2800" dirty="0" err="1"/>
              <a:t>Барун-Хемчикского</a:t>
            </a:r>
            <a:r>
              <a:rPr lang="ru-RU" sz="2800" dirty="0"/>
              <a:t> </a:t>
            </a:r>
            <a:r>
              <a:rPr lang="ru-RU" sz="2800" dirty="0" err="1"/>
              <a:t>кожууна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5449278"/>
              </p:ext>
            </p:extLst>
          </p:nvPr>
        </p:nvGraphicFramePr>
        <p:xfrm>
          <a:off x="450156" y="1764407"/>
          <a:ext cx="993710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95786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20709690"/>
              </p:ext>
            </p:extLst>
          </p:nvPr>
        </p:nvGraphicFramePr>
        <p:xfrm>
          <a:off x="594172" y="1836420"/>
          <a:ext cx="9145016" cy="5472604"/>
        </p:xfrm>
        <a:graphic>
          <a:graphicData uri="http://schemas.openxmlformats.org/drawingml/2006/table">
            <a:tbl>
              <a:tblPr/>
              <a:tblGrid>
                <a:gridCol w="1174376"/>
                <a:gridCol w="584281"/>
                <a:gridCol w="584281"/>
                <a:gridCol w="651140"/>
                <a:gridCol w="654046"/>
                <a:gridCol w="654046"/>
                <a:gridCol w="581373"/>
                <a:gridCol w="584281"/>
                <a:gridCol w="584281"/>
                <a:gridCol w="651140"/>
                <a:gridCol w="654046"/>
                <a:gridCol w="654046"/>
                <a:gridCol w="575560"/>
                <a:gridCol w="558119"/>
              </a:tblGrid>
              <a:tr h="35064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Налог на имущество физ.лиц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Транспортный налог c физ лиц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Земельный налог c физ лиц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Всего имущественных налогов ФЛ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9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Начислено на 01.01.2019 по отчету 1-НМ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Поступило на 01.01.2019г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Собираемость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Начислено на 01.01.2019 по отчету 1-НМ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Поступило на 01.01.2019г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Собираемость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Начислено на 01.01.2019 по отчету 1-НМ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Поступило на 01.01.2019г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Собираемость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Начислено на 01.01.2019 по отчету 1-НМ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Поступило на 01.01.2019г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Собираемость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место в рейтинге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Монгун-Тайгинский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Чаа-Хольский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Тере-Хольский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Тандинский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3552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5616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4977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Чеди-Хольский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Улуг-Хемский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5177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3785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7553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6679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Пий-Хемский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6946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Бай-Тайгинский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2044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3782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Тес-Хемский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Дзун-Хемский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6040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4767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9161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7970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г.Ак-Довурак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5063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Каа-Хемский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Барун-Хемский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4332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3643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Овюрский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3109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Сут-Хольский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3296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Тоджинский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3108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г.Кызыл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22399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21668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70763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54013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42696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33947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135858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109627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Эрзинский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3459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2748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Кызылский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16598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4620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3920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18013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Всего по РТ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32714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36595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135222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102347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63876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51472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231812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190414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Рейтинг </a:t>
            </a:r>
            <a:r>
              <a:rPr lang="ru-RU" sz="2400" dirty="0" err="1" smtClean="0"/>
              <a:t>кожуунов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по собираемости имущественных налогов с ФЛ по состоянию на 01.01.2019г.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9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6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20709690"/>
              </p:ext>
            </p:extLst>
          </p:nvPr>
        </p:nvGraphicFramePr>
        <p:xfrm>
          <a:off x="594172" y="1836415"/>
          <a:ext cx="9145016" cy="5472604"/>
        </p:xfrm>
        <a:graphic>
          <a:graphicData uri="http://schemas.openxmlformats.org/drawingml/2006/table">
            <a:tbl>
              <a:tblPr/>
              <a:tblGrid>
                <a:gridCol w="1174376"/>
                <a:gridCol w="584281"/>
                <a:gridCol w="584281"/>
                <a:gridCol w="651140"/>
                <a:gridCol w="654046"/>
                <a:gridCol w="654046"/>
                <a:gridCol w="581373"/>
                <a:gridCol w="584281"/>
                <a:gridCol w="584281"/>
                <a:gridCol w="651140"/>
                <a:gridCol w="654046"/>
                <a:gridCol w="654046"/>
                <a:gridCol w="575560"/>
                <a:gridCol w="558119"/>
              </a:tblGrid>
              <a:tr h="35064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Налог на имущество физ.лиц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Транспортный налог c физ лиц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Земельный налог c физ лиц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Всего имущественных налогов ФЛ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9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Начислено на 01.01.2019 по отчету 1-НМ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Поступило на 01.01.2019г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Собираемость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Начислено на 01.01.2019 по отчету 1-НМ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Поступило на 01.01.2019г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Собираемость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Начислено на 01.01.2019 по отчету 1-НМ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Поступило на 01.01.2019г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Собираемость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Начислено на 01.01.2019 по отчету 1-НМ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Поступило на 01.01.2019г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Собираемость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место в рейтинге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Монгун-Тайгинский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Чаа-Хольский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Тере-Хольский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Тандинский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3552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5616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4977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Чеди-Хольский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Улуг-Хемский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5177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3785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7553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6679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Пий-Хемский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6946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Бай-Тайгинский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2044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3782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Тес-Хемский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Дзун-Хемский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6040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4767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9161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7970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г.Ак-Довурак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5888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5063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Каа-Хемский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Барун-Хемский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4332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3643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Овюрский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3109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Сут-Хольский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3296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Тоджинский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3108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г.Кызыл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22399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21668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70763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54013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42696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33947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135858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109627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Эрзинский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3459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2748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Кызылский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16598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11013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4620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3920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23586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18013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Всего по РТ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32714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36595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135222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102347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63876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51472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231812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190414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6419681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2249</TotalTime>
  <Words>1939</Words>
  <Application>Microsoft Office PowerPoint</Application>
  <PresentationFormat>Произвольный</PresentationFormat>
  <Paragraphs>1524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Present_FNS2012_A4</vt:lpstr>
      <vt:lpstr>1_Present_FNS2012_A4</vt:lpstr>
      <vt:lpstr>Начислено имущественных налогов по состоянию  на 01.01.2018г. и 01.01.2019г. в тыс. рублей</vt:lpstr>
      <vt:lpstr>ПОСТУПЛЕНИЕ ИМУЩЕСТВЕННЫХ НАЛОГОВ ФЛ БАРУН-ХЕМЧИКСКОГО КОЖУУНА ЗА 2018 ГОД  УМЕНЬШИЛОСЬ НА 17,1%</vt:lpstr>
      <vt:lpstr>ПОСТУПЛЕНИЕ ПО НАЛОГУ НА ИМУЩЕСТВО ФЛ БАРУН-ХЕМЧИКСКОГО КОЖУУНА</vt:lpstr>
      <vt:lpstr>ПОСТУПЛЕНИЕ ПО ЗЕМЕЛЬНОМУ НАЛОГУ ФЛ  БАРУН-ХЕМЧИКСКОГО КОЖУУНА</vt:lpstr>
      <vt:lpstr>ПОСТУПЛЕНИЕ ПО ТРАНСПОРТНОМУ НАЛОГУ ФЛ  БАРУН-ХЕМЧИКСКОГО КОЖУУНА</vt:lpstr>
      <vt:lpstr>Задолженность по налогу на имуществм ФЛ Барун-Хемчикского кожууна</vt:lpstr>
      <vt:lpstr>Задолженность по транспортному налогу ФЛ Барун-Хемчикского кожууна</vt:lpstr>
      <vt:lpstr>Задолженность по земельному налогу ФЛ Барун-Хемчикского кожууна</vt:lpstr>
      <vt:lpstr>Рейтинг кожуунов  по собираемости имущественных налогов с ФЛ по состоянию на 01.01.2019г.</vt:lpstr>
      <vt:lpstr>Рейтинг сумонов Барун-Хемчикского кожууна по собираемости имущественных налогов с ФЛ по состоянию на 01.01.2019г.</vt:lpstr>
      <vt:lpstr> Собираемость имущественных налогов физических лиц в разрезе сельских поселений на 01.01.2019</vt:lpstr>
      <vt:lpstr> Собираемость по налогу на имущество физических лиц в разрезе сельских поселений на 01.01.2019</vt:lpstr>
      <vt:lpstr> Собираемость по транспортному налогу с физических лиц в разрезе сельских поселений на 01.01.2019</vt:lpstr>
      <vt:lpstr> Собираемость по земельному налогу с физических лиц в разрезе сельских поселений на 01.01.2019</vt:lpstr>
      <vt:lpstr>Темпы роста поступления имущественных налогов с ФЛ по сравнению  на 01.02.2019 года и 01.02.2018 года.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Фирменный стиль МРИ4</dc:title>
  <dc:creator>1722-00-380</dc:creator>
  <cp:lastModifiedBy>Анела Аракчаа</cp:lastModifiedBy>
  <cp:revision>274</cp:revision>
  <cp:lastPrinted>2016-02-24T11:28:12Z</cp:lastPrinted>
  <dcterms:created xsi:type="dcterms:W3CDTF">2015-10-05T04:05:39Z</dcterms:created>
  <dcterms:modified xsi:type="dcterms:W3CDTF">2019-03-05T09:46:42Z</dcterms:modified>
</cp:coreProperties>
</file>